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65" r:id="rId3"/>
    <p:sldId id="258" r:id="rId4"/>
    <p:sldId id="268" r:id="rId5"/>
    <p:sldId id="261" r:id="rId6"/>
    <p:sldId id="266" r:id="rId7"/>
    <p:sldId id="269" r:id="rId8"/>
    <p:sldId id="270" r:id="rId9"/>
    <p:sldId id="271" r:id="rId10"/>
    <p:sldId id="272" r:id="rId11"/>
    <p:sldId id="259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54" autoAdjust="0"/>
  </p:normalViewPr>
  <p:slideViewPr>
    <p:cSldViewPr>
      <p:cViewPr>
        <p:scale>
          <a:sx n="60" d="100"/>
          <a:sy n="60" d="100"/>
        </p:scale>
        <p:origin x="-157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C2923-356D-475C-A21B-22BF268C5754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1136E0DD-6B4D-4A56-B199-90D4244A84DC}">
      <dgm:prSet phldrT="[Text]"/>
      <dgm:spPr>
        <a:xfrm>
          <a:off x="2988331" y="434368"/>
          <a:ext cx="2808312" cy="51136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83EB8"/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8  (PhD)</a:t>
          </a:r>
        </a:p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Create,  Innovate and Inspire</a:t>
          </a:r>
        </a:p>
      </dgm:t>
    </dgm:pt>
    <dgm:pt modelId="{CEC940FB-075D-41B5-9EEF-C7F3EC5BA239}" type="parTrans" cxnId="{E0068B3D-F192-4457-8240-2510084F9611}">
      <dgm:prSet/>
      <dgm:spPr/>
      <dgm:t>
        <a:bodyPr/>
        <a:lstStyle/>
        <a:p>
          <a:endParaRPr lang="en-GB"/>
        </a:p>
      </dgm:t>
    </dgm:pt>
    <dgm:pt modelId="{7E36B4FE-6F86-43AC-8A8A-081882F9AA98}" type="sibTrans" cxnId="{E0068B3D-F192-4457-8240-2510084F9611}">
      <dgm:prSet/>
      <dgm:spPr/>
      <dgm:t>
        <a:bodyPr/>
        <a:lstStyle/>
        <a:p>
          <a:endParaRPr lang="en-GB"/>
        </a:p>
      </dgm:t>
    </dgm:pt>
    <dgm:pt modelId="{31E33A10-EF44-46DE-A828-B0A6533F5536}">
      <dgm:prSet phldrT="[Text]"/>
      <dgm:spPr>
        <a:xfrm>
          <a:off x="2988331" y="1009659"/>
          <a:ext cx="2808312" cy="51136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892954"/>
              <a:satOff val="5380"/>
              <a:lumOff val="4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7 (Master)</a:t>
          </a:r>
        </a:p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Master</a:t>
          </a:r>
        </a:p>
      </dgm:t>
    </dgm:pt>
    <dgm:pt modelId="{2A9E06F9-0D11-459B-B6B2-545D1F4F3FF0}" type="parTrans" cxnId="{7E449E74-C055-4D2B-9036-8581C797B63E}">
      <dgm:prSet/>
      <dgm:spPr/>
      <dgm:t>
        <a:bodyPr/>
        <a:lstStyle/>
        <a:p>
          <a:endParaRPr lang="en-GB"/>
        </a:p>
      </dgm:t>
    </dgm:pt>
    <dgm:pt modelId="{3B468A5C-54E4-4C68-B56E-37ABA2D43DF9}" type="sibTrans" cxnId="{7E449E74-C055-4D2B-9036-8581C797B63E}">
      <dgm:prSet/>
      <dgm:spPr/>
      <dgm:t>
        <a:bodyPr/>
        <a:lstStyle/>
        <a:p>
          <a:endParaRPr lang="en-GB"/>
        </a:p>
      </dgm:t>
    </dgm:pt>
    <dgm:pt modelId="{6F67AD99-1710-474E-8C02-2DB363C947E1}">
      <dgm:prSet phldrT="[Text]"/>
      <dgm:spPr>
        <a:xfrm>
          <a:off x="2988331" y="1584949"/>
          <a:ext cx="2808312" cy="51136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1785908"/>
              <a:satOff val="10760"/>
              <a:lumOff val="86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6 (UG)</a:t>
          </a:r>
        </a:p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Critque and Specialise</a:t>
          </a:r>
        </a:p>
      </dgm:t>
    </dgm:pt>
    <dgm:pt modelId="{86D55B40-4C4C-4250-804B-931601BA83F1}" type="parTrans" cxnId="{EC0D1933-555B-47E5-86BB-15644DE62676}">
      <dgm:prSet/>
      <dgm:spPr/>
      <dgm:t>
        <a:bodyPr/>
        <a:lstStyle/>
        <a:p>
          <a:endParaRPr lang="en-GB"/>
        </a:p>
      </dgm:t>
    </dgm:pt>
    <dgm:pt modelId="{5B737E3D-4322-4A5D-9373-78C5F3C3E16C}" type="sibTrans" cxnId="{EC0D1933-555B-47E5-86BB-15644DE62676}">
      <dgm:prSet/>
      <dgm:spPr/>
      <dgm:t>
        <a:bodyPr/>
        <a:lstStyle/>
        <a:p>
          <a:endParaRPr lang="en-GB"/>
        </a:p>
      </dgm:t>
    </dgm:pt>
    <dgm:pt modelId="{3DF9677B-0A47-4724-BD5F-AA38B1947FD6}">
      <dgm:prSet phldrT="[Text]"/>
      <dgm:spPr>
        <a:xfrm>
          <a:off x="2988331" y="2160240"/>
          <a:ext cx="2808312" cy="51136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2678862"/>
              <a:satOff val="16139"/>
              <a:lumOff val="129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P (Placement)</a:t>
          </a:r>
        </a:p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Contextualise</a:t>
          </a:r>
        </a:p>
      </dgm:t>
    </dgm:pt>
    <dgm:pt modelId="{1913B4C9-F94A-472D-983C-698615FAA4D3}" type="parTrans" cxnId="{57BBB561-4E32-4086-8F68-F45424C44D55}">
      <dgm:prSet/>
      <dgm:spPr/>
      <dgm:t>
        <a:bodyPr/>
        <a:lstStyle/>
        <a:p>
          <a:endParaRPr lang="en-GB"/>
        </a:p>
      </dgm:t>
    </dgm:pt>
    <dgm:pt modelId="{3C65D466-19D7-4CC6-8CBE-D6933CE33A40}" type="sibTrans" cxnId="{57BBB561-4E32-4086-8F68-F45424C44D55}">
      <dgm:prSet/>
      <dgm:spPr/>
      <dgm:t>
        <a:bodyPr/>
        <a:lstStyle/>
        <a:p>
          <a:endParaRPr lang="en-GB"/>
        </a:p>
      </dgm:t>
    </dgm:pt>
    <dgm:pt modelId="{AB275044-DE58-43FD-A654-94BFD54F7159}">
      <dgm:prSet phldrT="[Text]"/>
      <dgm:spPr>
        <a:xfrm>
          <a:off x="2988331" y="2735530"/>
          <a:ext cx="2808312" cy="51136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3571816"/>
              <a:satOff val="21519"/>
              <a:lumOff val="172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5 (UG)</a:t>
          </a:r>
        </a:p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Extend/Appy</a:t>
          </a:r>
        </a:p>
      </dgm:t>
    </dgm:pt>
    <dgm:pt modelId="{A7901F72-2EDA-45BF-96C9-951623150342}" type="parTrans" cxnId="{FB65F05C-7B60-42EE-AEAD-DFAA1950F7D3}">
      <dgm:prSet/>
      <dgm:spPr/>
      <dgm:t>
        <a:bodyPr/>
        <a:lstStyle/>
        <a:p>
          <a:endParaRPr lang="en-GB"/>
        </a:p>
      </dgm:t>
    </dgm:pt>
    <dgm:pt modelId="{66AE638C-30D1-4009-BDE8-3DDE6191B617}" type="sibTrans" cxnId="{FB65F05C-7B60-42EE-AEAD-DFAA1950F7D3}">
      <dgm:prSet/>
      <dgm:spPr/>
      <dgm:t>
        <a:bodyPr/>
        <a:lstStyle/>
        <a:p>
          <a:endParaRPr lang="en-GB"/>
        </a:p>
      </dgm:t>
    </dgm:pt>
    <dgm:pt modelId="{6165050F-2982-4D50-9D2D-7162AD2F6A98}">
      <dgm:prSet phldrT="[Text]"/>
      <dgm:spPr>
        <a:xfrm>
          <a:off x="2988331" y="3310820"/>
          <a:ext cx="2808312" cy="51136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4 (UG)</a:t>
          </a:r>
        </a:p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Know/Understand</a:t>
          </a:r>
        </a:p>
      </dgm:t>
    </dgm:pt>
    <dgm:pt modelId="{93792483-B11C-4DB6-839B-40D4682E04AA}" type="parTrans" cxnId="{20B525D9-F9E3-4120-B2CC-055C6C958378}">
      <dgm:prSet/>
      <dgm:spPr/>
      <dgm:t>
        <a:bodyPr/>
        <a:lstStyle/>
        <a:p>
          <a:endParaRPr lang="en-GB"/>
        </a:p>
      </dgm:t>
    </dgm:pt>
    <dgm:pt modelId="{0E247797-BE36-4DB8-93B8-CA12732A0D52}" type="sibTrans" cxnId="{20B525D9-F9E3-4120-B2CC-055C6C958378}">
      <dgm:prSet/>
      <dgm:spPr/>
      <dgm:t>
        <a:bodyPr/>
        <a:lstStyle/>
        <a:p>
          <a:endParaRPr lang="en-GB"/>
        </a:p>
      </dgm:t>
    </dgm:pt>
    <dgm:pt modelId="{3E132F12-2B36-40FD-8BC8-80AD1B3D12D3}" type="pres">
      <dgm:prSet presAssocID="{E41C2923-356D-475C-A21B-22BF268C5754}" presName="compositeShape" presStyleCnt="0">
        <dgm:presLayoutVars>
          <dgm:dir/>
          <dgm:resizeHandles/>
        </dgm:presLayoutVars>
      </dgm:prSet>
      <dgm:spPr/>
    </dgm:pt>
    <dgm:pt modelId="{D22DBEA2-EE44-4A5A-AFBA-A9081A506096}" type="pres">
      <dgm:prSet presAssocID="{E41C2923-356D-475C-A21B-22BF268C5754}" presName="pyramid" presStyleLbl="node1" presStyleIdx="0" presStyleCnt="1"/>
      <dgm:spPr>
        <a:xfrm>
          <a:off x="828091" y="0"/>
          <a:ext cx="4320480" cy="4320480"/>
        </a:xfrm>
        <a:prstGeom prst="triangl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3B925F10-3C39-4917-A7F3-B149B4C649ED}" type="pres">
      <dgm:prSet presAssocID="{E41C2923-356D-475C-A21B-22BF268C5754}" presName="theList" presStyleCnt="0"/>
      <dgm:spPr/>
    </dgm:pt>
    <dgm:pt modelId="{F81590CE-3508-408C-8927-EBEB682DDC98}" type="pres">
      <dgm:prSet presAssocID="{1136E0DD-6B4D-4A56-B199-90D4244A84D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5A39F4-CF98-4A27-8093-1548E4C52FF2}" type="pres">
      <dgm:prSet presAssocID="{1136E0DD-6B4D-4A56-B199-90D4244A84DC}" presName="aSpace" presStyleCnt="0"/>
      <dgm:spPr/>
    </dgm:pt>
    <dgm:pt modelId="{7D950CC6-E591-4524-B64F-3EC00F2C585F}" type="pres">
      <dgm:prSet presAssocID="{31E33A10-EF44-46DE-A828-B0A6533F5536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560E58-A8B4-4ECF-BCB8-ED1364A1E37F}" type="pres">
      <dgm:prSet presAssocID="{31E33A10-EF44-46DE-A828-B0A6533F5536}" presName="aSpace" presStyleCnt="0"/>
      <dgm:spPr/>
    </dgm:pt>
    <dgm:pt modelId="{E5A2CA4D-DF2C-4780-9BFA-4F198D09E6A6}" type="pres">
      <dgm:prSet presAssocID="{6F67AD99-1710-474E-8C02-2DB363C947E1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C3240E-38A5-4CE9-9C9B-B9029D165836}" type="pres">
      <dgm:prSet presAssocID="{6F67AD99-1710-474E-8C02-2DB363C947E1}" presName="aSpace" presStyleCnt="0"/>
      <dgm:spPr/>
    </dgm:pt>
    <dgm:pt modelId="{7413249C-4F41-44BA-B9DD-7A43C4A397E1}" type="pres">
      <dgm:prSet presAssocID="{3DF9677B-0A47-4724-BD5F-AA38B1947FD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E8512A-2EE1-4AC8-A894-3D0ADD76A858}" type="pres">
      <dgm:prSet presAssocID="{3DF9677B-0A47-4724-BD5F-AA38B1947FD6}" presName="aSpace" presStyleCnt="0"/>
      <dgm:spPr/>
    </dgm:pt>
    <dgm:pt modelId="{5E702CAC-E9AA-4499-85A4-60F8BEB66821}" type="pres">
      <dgm:prSet presAssocID="{AB275044-DE58-43FD-A654-94BFD54F7159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60963F-6B50-43E2-A0DB-851266397BB3}" type="pres">
      <dgm:prSet presAssocID="{AB275044-DE58-43FD-A654-94BFD54F7159}" presName="aSpace" presStyleCnt="0"/>
      <dgm:spPr/>
    </dgm:pt>
    <dgm:pt modelId="{4F287417-5FF3-4DEE-99FA-3F4D6A4D9652}" type="pres">
      <dgm:prSet presAssocID="{6165050F-2982-4D50-9D2D-7162AD2F6A98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EABCBF-E7C3-49FF-954A-BF24B4E26A28}" type="pres">
      <dgm:prSet presAssocID="{6165050F-2982-4D50-9D2D-7162AD2F6A98}" presName="aSpace" presStyleCnt="0"/>
      <dgm:spPr/>
    </dgm:pt>
  </dgm:ptLst>
  <dgm:cxnLst>
    <dgm:cxn modelId="{57BBB561-4E32-4086-8F68-F45424C44D55}" srcId="{E41C2923-356D-475C-A21B-22BF268C5754}" destId="{3DF9677B-0A47-4724-BD5F-AA38B1947FD6}" srcOrd="3" destOrd="0" parTransId="{1913B4C9-F94A-472D-983C-698615FAA4D3}" sibTransId="{3C65D466-19D7-4CC6-8CBE-D6933CE33A40}"/>
    <dgm:cxn modelId="{5A037BE2-D116-40C4-B213-40A96DC74543}" type="presOf" srcId="{AB275044-DE58-43FD-A654-94BFD54F7159}" destId="{5E702CAC-E9AA-4499-85A4-60F8BEB66821}" srcOrd="0" destOrd="0" presId="urn:microsoft.com/office/officeart/2005/8/layout/pyramid2"/>
    <dgm:cxn modelId="{322B996D-7328-44C8-BBD2-36EABDEE7F65}" type="presOf" srcId="{3DF9677B-0A47-4724-BD5F-AA38B1947FD6}" destId="{7413249C-4F41-44BA-B9DD-7A43C4A397E1}" srcOrd="0" destOrd="0" presId="urn:microsoft.com/office/officeart/2005/8/layout/pyramid2"/>
    <dgm:cxn modelId="{20B525D9-F9E3-4120-B2CC-055C6C958378}" srcId="{E41C2923-356D-475C-A21B-22BF268C5754}" destId="{6165050F-2982-4D50-9D2D-7162AD2F6A98}" srcOrd="5" destOrd="0" parTransId="{93792483-B11C-4DB6-839B-40D4682E04AA}" sibTransId="{0E247797-BE36-4DB8-93B8-CA12732A0D52}"/>
    <dgm:cxn modelId="{7E449E74-C055-4D2B-9036-8581C797B63E}" srcId="{E41C2923-356D-475C-A21B-22BF268C5754}" destId="{31E33A10-EF44-46DE-A828-B0A6533F5536}" srcOrd="1" destOrd="0" parTransId="{2A9E06F9-0D11-459B-B6B2-545D1F4F3FF0}" sibTransId="{3B468A5C-54E4-4C68-B56E-37ABA2D43DF9}"/>
    <dgm:cxn modelId="{986FE72B-AEF3-4206-9EFA-F32222C41D5A}" type="presOf" srcId="{6F67AD99-1710-474E-8C02-2DB363C947E1}" destId="{E5A2CA4D-DF2C-4780-9BFA-4F198D09E6A6}" srcOrd="0" destOrd="0" presId="urn:microsoft.com/office/officeart/2005/8/layout/pyramid2"/>
    <dgm:cxn modelId="{EC0D1933-555B-47E5-86BB-15644DE62676}" srcId="{E41C2923-356D-475C-A21B-22BF268C5754}" destId="{6F67AD99-1710-474E-8C02-2DB363C947E1}" srcOrd="2" destOrd="0" parTransId="{86D55B40-4C4C-4250-804B-931601BA83F1}" sibTransId="{5B737E3D-4322-4A5D-9373-78C5F3C3E16C}"/>
    <dgm:cxn modelId="{8CE8200D-E46A-45FA-9A56-71768DE02181}" type="presOf" srcId="{31E33A10-EF44-46DE-A828-B0A6533F5536}" destId="{7D950CC6-E591-4524-B64F-3EC00F2C585F}" srcOrd="0" destOrd="0" presId="urn:microsoft.com/office/officeart/2005/8/layout/pyramid2"/>
    <dgm:cxn modelId="{9EAD205F-89FB-4584-B7EC-1867CEE886A0}" type="presOf" srcId="{E41C2923-356D-475C-A21B-22BF268C5754}" destId="{3E132F12-2B36-40FD-8BC8-80AD1B3D12D3}" srcOrd="0" destOrd="0" presId="urn:microsoft.com/office/officeart/2005/8/layout/pyramid2"/>
    <dgm:cxn modelId="{FB65F05C-7B60-42EE-AEAD-DFAA1950F7D3}" srcId="{E41C2923-356D-475C-A21B-22BF268C5754}" destId="{AB275044-DE58-43FD-A654-94BFD54F7159}" srcOrd="4" destOrd="0" parTransId="{A7901F72-2EDA-45BF-96C9-951623150342}" sibTransId="{66AE638C-30D1-4009-BDE8-3DDE6191B617}"/>
    <dgm:cxn modelId="{811814BF-9DD0-450B-9098-30CD485FBC2F}" type="presOf" srcId="{1136E0DD-6B4D-4A56-B199-90D4244A84DC}" destId="{F81590CE-3508-408C-8927-EBEB682DDC98}" srcOrd="0" destOrd="0" presId="urn:microsoft.com/office/officeart/2005/8/layout/pyramid2"/>
    <dgm:cxn modelId="{E0068B3D-F192-4457-8240-2510084F9611}" srcId="{E41C2923-356D-475C-A21B-22BF268C5754}" destId="{1136E0DD-6B4D-4A56-B199-90D4244A84DC}" srcOrd="0" destOrd="0" parTransId="{CEC940FB-075D-41B5-9EEF-C7F3EC5BA239}" sibTransId="{7E36B4FE-6F86-43AC-8A8A-081882F9AA98}"/>
    <dgm:cxn modelId="{581D27E5-8500-405D-B61C-0FCD5736CE0A}" type="presOf" srcId="{6165050F-2982-4D50-9D2D-7162AD2F6A98}" destId="{4F287417-5FF3-4DEE-99FA-3F4D6A4D9652}" srcOrd="0" destOrd="0" presId="urn:microsoft.com/office/officeart/2005/8/layout/pyramid2"/>
    <dgm:cxn modelId="{13E0AD68-C145-4F8E-A298-6E47753944AB}" type="presParOf" srcId="{3E132F12-2B36-40FD-8BC8-80AD1B3D12D3}" destId="{D22DBEA2-EE44-4A5A-AFBA-A9081A506096}" srcOrd="0" destOrd="0" presId="urn:microsoft.com/office/officeart/2005/8/layout/pyramid2"/>
    <dgm:cxn modelId="{93B93424-1862-4E25-9AFC-62726F229457}" type="presParOf" srcId="{3E132F12-2B36-40FD-8BC8-80AD1B3D12D3}" destId="{3B925F10-3C39-4917-A7F3-B149B4C649ED}" srcOrd="1" destOrd="0" presId="urn:microsoft.com/office/officeart/2005/8/layout/pyramid2"/>
    <dgm:cxn modelId="{492D5C48-E0D3-4AC8-99CD-306B87A59B49}" type="presParOf" srcId="{3B925F10-3C39-4917-A7F3-B149B4C649ED}" destId="{F81590CE-3508-408C-8927-EBEB682DDC98}" srcOrd="0" destOrd="0" presId="urn:microsoft.com/office/officeart/2005/8/layout/pyramid2"/>
    <dgm:cxn modelId="{EA449604-2F4D-4188-8342-F17AAC436C9D}" type="presParOf" srcId="{3B925F10-3C39-4917-A7F3-B149B4C649ED}" destId="{615A39F4-CF98-4A27-8093-1548E4C52FF2}" srcOrd="1" destOrd="0" presId="urn:microsoft.com/office/officeart/2005/8/layout/pyramid2"/>
    <dgm:cxn modelId="{275F8F48-5E8D-4CE8-A725-AE91562AF17C}" type="presParOf" srcId="{3B925F10-3C39-4917-A7F3-B149B4C649ED}" destId="{7D950CC6-E591-4524-B64F-3EC00F2C585F}" srcOrd="2" destOrd="0" presId="urn:microsoft.com/office/officeart/2005/8/layout/pyramid2"/>
    <dgm:cxn modelId="{3167ABA4-E90F-4266-9623-F0A69D83ED20}" type="presParOf" srcId="{3B925F10-3C39-4917-A7F3-B149B4C649ED}" destId="{AB560E58-A8B4-4ECF-BCB8-ED1364A1E37F}" srcOrd="3" destOrd="0" presId="urn:microsoft.com/office/officeart/2005/8/layout/pyramid2"/>
    <dgm:cxn modelId="{5A4DE154-320E-4FDD-9E70-9E13822C22EB}" type="presParOf" srcId="{3B925F10-3C39-4917-A7F3-B149B4C649ED}" destId="{E5A2CA4D-DF2C-4780-9BFA-4F198D09E6A6}" srcOrd="4" destOrd="0" presId="urn:microsoft.com/office/officeart/2005/8/layout/pyramid2"/>
    <dgm:cxn modelId="{0845C2B9-C15B-47D1-946A-56C30EC7451C}" type="presParOf" srcId="{3B925F10-3C39-4917-A7F3-B149B4C649ED}" destId="{53C3240E-38A5-4CE9-9C9B-B9029D165836}" srcOrd="5" destOrd="0" presId="urn:microsoft.com/office/officeart/2005/8/layout/pyramid2"/>
    <dgm:cxn modelId="{7E8E75C1-EFA4-4FDC-AB54-56D330B7F9FB}" type="presParOf" srcId="{3B925F10-3C39-4917-A7F3-B149B4C649ED}" destId="{7413249C-4F41-44BA-B9DD-7A43C4A397E1}" srcOrd="6" destOrd="0" presId="urn:microsoft.com/office/officeart/2005/8/layout/pyramid2"/>
    <dgm:cxn modelId="{EBEFE803-72C4-4910-853B-7CDD07A038B9}" type="presParOf" srcId="{3B925F10-3C39-4917-A7F3-B149B4C649ED}" destId="{FBE8512A-2EE1-4AC8-A894-3D0ADD76A858}" srcOrd="7" destOrd="0" presId="urn:microsoft.com/office/officeart/2005/8/layout/pyramid2"/>
    <dgm:cxn modelId="{66A442D2-6653-4111-A283-80D8BBCFA29B}" type="presParOf" srcId="{3B925F10-3C39-4917-A7F3-B149B4C649ED}" destId="{5E702CAC-E9AA-4499-85A4-60F8BEB66821}" srcOrd="8" destOrd="0" presId="urn:microsoft.com/office/officeart/2005/8/layout/pyramid2"/>
    <dgm:cxn modelId="{70B99481-DFB2-422B-B55B-1A6A51A4C281}" type="presParOf" srcId="{3B925F10-3C39-4917-A7F3-B149B4C649ED}" destId="{5660963F-6B50-43E2-A0DB-851266397BB3}" srcOrd="9" destOrd="0" presId="urn:microsoft.com/office/officeart/2005/8/layout/pyramid2"/>
    <dgm:cxn modelId="{12F2442F-9D82-4851-8C91-3950F1135A53}" type="presParOf" srcId="{3B925F10-3C39-4917-A7F3-B149B4C649ED}" destId="{4F287417-5FF3-4DEE-99FA-3F4D6A4D9652}" srcOrd="10" destOrd="0" presId="urn:microsoft.com/office/officeart/2005/8/layout/pyramid2"/>
    <dgm:cxn modelId="{C646437B-652D-434E-9944-8C32B065A97E}" type="presParOf" srcId="{3B925F10-3C39-4917-A7F3-B149B4C649ED}" destId="{30EABCBF-E7C3-49FF-954A-BF24B4E26A2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BEA2-EE44-4A5A-AFBA-A9081A506096}">
      <dsp:nvSpPr>
        <dsp:cNvPr id="0" name=""/>
        <dsp:cNvSpPr/>
      </dsp:nvSpPr>
      <dsp:spPr>
        <a:xfrm>
          <a:off x="414045" y="0"/>
          <a:ext cx="5040560" cy="5040560"/>
        </a:xfrm>
        <a:prstGeom prst="triangl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590CE-3508-408C-8927-EBEB682DDC98}">
      <dsp:nvSpPr>
        <dsp:cNvPr id="0" name=""/>
        <dsp:cNvSpPr/>
      </dsp:nvSpPr>
      <dsp:spPr>
        <a:xfrm>
          <a:off x="2934325" y="506763"/>
          <a:ext cx="3276364" cy="5965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83EB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8  (PhD)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Create,  Innovate and Inspire</a:t>
          </a:r>
        </a:p>
      </dsp:txBody>
      <dsp:txXfrm>
        <a:off x="2963448" y="535886"/>
        <a:ext cx="3218118" cy="538351"/>
      </dsp:txXfrm>
    </dsp:sp>
    <dsp:sp modelId="{7D950CC6-E591-4524-B64F-3EC00F2C585F}">
      <dsp:nvSpPr>
        <dsp:cNvPr id="0" name=""/>
        <dsp:cNvSpPr/>
      </dsp:nvSpPr>
      <dsp:spPr>
        <a:xfrm>
          <a:off x="2934325" y="1177935"/>
          <a:ext cx="3276364" cy="5965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892954"/>
              <a:satOff val="5380"/>
              <a:lumOff val="43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7 (Master)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Master</a:t>
          </a:r>
        </a:p>
      </dsp:txBody>
      <dsp:txXfrm>
        <a:off x="2963448" y="1207058"/>
        <a:ext cx="3218118" cy="538351"/>
      </dsp:txXfrm>
    </dsp:sp>
    <dsp:sp modelId="{E5A2CA4D-DF2C-4780-9BFA-4F198D09E6A6}">
      <dsp:nvSpPr>
        <dsp:cNvPr id="0" name=""/>
        <dsp:cNvSpPr/>
      </dsp:nvSpPr>
      <dsp:spPr>
        <a:xfrm>
          <a:off x="2934325" y="1849107"/>
          <a:ext cx="3276364" cy="5965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1785908"/>
              <a:satOff val="10760"/>
              <a:lumOff val="86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6 (UG)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Critque and Specialise</a:t>
          </a:r>
        </a:p>
      </dsp:txBody>
      <dsp:txXfrm>
        <a:off x="2963448" y="1878230"/>
        <a:ext cx="3218118" cy="538351"/>
      </dsp:txXfrm>
    </dsp:sp>
    <dsp:sp modelId="{7413249C-4F41-44BA-B9DD-7A43C4A397E1}">
      <dsp:nvSpPr>
        <dsp:cNvPr id="0" name=""/>
        <dsp:cNvSpPr/>
      </dsp:nvSpPr>
      <dsp:spPr>
        <a:xfrm>
          <a:off x="2934325" y="2520279"/>
          <a:ext cx="3276364" cy="5965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2678862"/>
              <a:satOff val="16139"/>
              <a:lumOff val="129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P (Placement)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Contextualise</a:t>
          </a:r>
        </a:p>
      </dsp:txBody>
      <dsp:txXfrm>
        <a:off x="2963448" y="2549402"/>
        <a:ext cx="3218118" cy="538351"/>
      </dsp:txXfrm>
    </dsp:sp>
    <dsp:sp modelId="{5E702CAC-E9AA-4499-85A4-60F8BEB66821}">
      <dsp:nvSpPr>
        <dsp:cNvPr id="0" name=""/>
        <dsp:cNvSpPr/>
      </dsp:nvSpPr>
      <dsp:spPr>
        <a:xfrm>
          <a:off x="2934325" y="3191452"/>
          <a:ext cx="3276364" cy="5965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3571816"/>
              <a:satOff val="21519"/>
              <a:lumOff val="172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5 (UG)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Extend/Appy</a:t>
          </a:r>
        </a:p>
      </dsp:txBody>
      <dsp:txXfrm>
        <a:off x="2963448" y="3220575"/>
        <a:ext cx="3218118" cy="538351"/>
      </dsp:txXfrm>
    </dsp:sp>
    <dsp:sp modelId="{4F287417-5FF3-4DEE-99FA-3F4D6A4D9652}">
      <dsp:nvSpPr>
        <dsp:cNvPr id="0" name=""/>
        <dsp:cNvSpPr/>
      </dsp:nvSpPr>
      <dsp:spPr>
        <a:xfrm>
          <a:off x="2934325" y="3862624"/>
          <a:ext cx="3276364" cy="59659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Level 4 (UG)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Know/Understand</a:t>
          </a:r>
        </a:p>
      </dsp:txBody>
      <dsp:txXfrm>
        <a:off x="2963448" y="3891747"/>
        <a:ext cx="3218118" cy="538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69E16-7B04-448C-8AE5-0734EEB81A03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A8BF-01EF-4F5F-8801-453DC6411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6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A8BF-01EF-4F5F-8801-453DC6411F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A8BF-01EF-4F5F-8801-453DC6411F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9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A8BF-01EF-4F5F-8801-453DC6411F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6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A8BF-01EF-4F5F-8801-453DC6411F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9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Evidence:</a:t>
            </a:r>
          </a:p>
          <a:p>
            <a:r>
              <a:rPr lang="en-GB" dirty="0" smtClean="0"/>
              <a:t>208 documents with brand co-creation as search parameter – all reviewed</a:t>
            </a:r>
          </a:p>
          <a:p>
            <a:r>
              <a:rPr lang="en-GB" dirty="0" smtClean="0"/>
              <a:t>General co-creation literature – over 700 pieces identified, top 200 reviewed</a:t>
            </a:r>
            <a:r>
              <a:rPr lang="en-GB" baseline="0" dirty="0" smtClean="0"/>
              <a:t> and all from 2016/17</a:t>
            </a:r>
            <a:endParaRPr lang="en-GB" dirty="0" smtClean="0"/>
          </a:p>
          <a:p>
            <a:r>
              <a:rPr lang="en-GB" dirty="0" smtClean="0"/>
              <a:t>Brand identity literature</a:t>
            </a:r>
          </a:p>
          <a:p>
            <a:r>
              <a:rPr lang="en-GB" dirty="0" smtClean="0"/>
              <a:t>Brand</a:t>
            </a:r>
            <a:r>
              <a:rPr lang="en-GB" baseline="0" dirty="0" smtClean="0"/>
              <a:t> management literature from turn of 20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Body of literature exists across these constructs, some more newly developed (brand co-creation) others with a longer history (brand management and brand identity) however, very limited exploration into how the constructs interplay and particularly in the context of the media industry. See recent work of </a:t>
            </a:r>
            <a:r>
              <a:rPr lang="en-GB" baseline="0" dirty="0" err="1" smtClean="0"/>
              <a:t>Nando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Malmelin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Mikko</a:t>
            </a:r>
            <a:r>
              <a:rPr lang="en-GB" baseline="0" dirty="0" smtClean="0"/>
              <a:t> villi (2017) looking at co-creation in the context of magazine media brands, and the work of Anna </a:t>
            </a:r>
            <a:r>
              <a:rPr lang="en-GB" baseline="0" dirty="0" err="1" smtClean="0"/>
              <a:t>Viljakainen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Marja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Toivonen</a:t>
            </a:r>
            <a:r>
              <a:rPr lang="en-GB" baseline="0" dirty="0" smtClean="0"/>
              <a:t> (2014) again in the magazine publishing area.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A8BF-01EF-4F5F-8801-453DC6411F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9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Evidence:</a:t>
            </a:r>
          </a:p>
          <a:p>
            <a:r>
              <a:rPr lang="en-GB" dirty="0" smtClean="0"/>
              <a:t>208 documents with brand co-creation as search parameter – all reviewed</a:t>
            </a:r>
          </a:p>
          <a:p>
            <a:r>
              <a:rPr lang="en-GB" dirty="0" smtClean="0"/>
              <a:t>General co-creation literature – over 700 pieces identified, top 200 reviewed</a:t>
            </a:r>
            <a:r>
              <a:rPr lang="en-GB" baseline="0" dirty="0" smtClean="0"/>
              <a:t> and all from 2016/17</a:t>
            </a:r>
            <a:endParaRPr lang="en-GB" dirty="0" smtClean="0"/>
          </a:p>
          <a:p>
            <a:r>
              <a:rPr lang="en-GB" dirty="0" smtClean="0"/>
              <a:t>Brand identity literature</a:t>
            </a:r>
          </a:p>
          <a:p>
            <a:r>
              <a:rPr lang="en-GB" dirty="0" smtClean="0"/>
              <a:t>Brand</a:t>
            </a:r>
            <a:r>
              <a:rPr lang="en-GB" baseline="0" dirty="0" smtClean="0"/>
              <a:t> management literature from turn of 20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Body of literature exists across these constructs, some more newly developed (brand co-creation) others with a longer history (brand management and brand identity) however, very limited exploration into how the constructs interplay and particularly in the context of the media industry. See recent work of </a:t>
            </a:r>
            <a:r>
              <a:rPr lang="en-GB" baseline="0" dirty="0" err="1" smtClean="0"/>
              <a:t>Nando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Malmelin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Mikko</a:t>
            </a:r>
            <a:r>
              <a:rPr lang="en-GB" baseline="0" dirty="0" smtClean="0"/>
              <a:t> villi (2017) looking at co-creation in the context of magazine media brands, and the work of Anna </a:t>
            </a:r>
            <a:r>
              <a:rPr lang="en-GB" baseline="0" dirty="0" err="1" smtClean="0"/>
              <a:t>Viljakainen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Marja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Toivonen</a:t>
            </a:r>
            <a:r>
              <a:rPr lang="en-GB" baseline="0" dirty="0" smtClean="0"/>
              <a:t> (2014) again in the magazine publishing area.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A8BF-01EF-4F5F-8801-453DC6411F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9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A8BF-01EF-4F5F-8801-453DC6411F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9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A8BF-01EF-4F5F-8801-453DC6411F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7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94000">
              <a:schemeClr val="bg1">
                <a:lumMod val="50000"/>
                <a:lumOff val="5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673561B-BE33-4F07-A7A8-E2B9D2174E0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1261C9-1873-4F3E-8D8D-78F32542853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watch?v=rwq_Iiz0z20&amp;feature=youtu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398" y="2276872"/>
            <a:ext cx="7315200" cy="2595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Melanie Gray</a:t>
            </a:r>
            <a:br>
              <a:rPr lang="en-GB" dirty="0" smtClean="0"/>
            </a:br>
            <a:r>
              <a:rPr lang="en-GB" sz="3600" dirty="0" smtClean="0"/>
              <a:t>Head of Education</a:t>
            </a:r>
            <a:br>
              <a:rPr lang="en-GB" sz="3600" dirty="0" smtClean="0"/>
            </a:br>
            <a:r>
              <a:rPr lang="en-GB" sz="3600" dirty="0" smtClean="0"/>
              <a:t>CMC department</a:t>
            </a:r>
            <a:br>
              <a:rPr lang="en-GB" sz="3600" dirty="0" smtClean="0"/>
            </a:br>
            <a:r>
              <a:rPr lang="en-GB" sz="3600" dirty="0" smtClean="0"/>
              <a:t>Faculty of Media and Communications</a:t>
            </a:r>
            <a:br>
              <a:rPr lang="en-GB" sz="3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b="1" dirty="0">
                <a:solidFill>
                  <a:schemeClr val="tx1"/>
                </a:solidFill>
              </a:rPr>
              <a:t>Industry competitions: embedding them in student assessment </a:t>
            </a:r>
            <a:r>
              <a:rPr lang="en-GB" sz="3200" dirty="0"/>
              <a:t>	</a:t>
            </a:r>
            <a:br>
              <a:rPr lang="en-GB" sz="3200" dirty="0"/>
            </a:b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57192"/>
            <a:ext cx="3457226" cy="13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combination of competitive and collaborative learning provides high levels of performance, motivation and a greater student engagement. (</a:t>
            </a:r>
            <a:r>
              <a:rPr lang="en-US" dirty="0" err="1"/>
              <a:t>Tauer</a:t>
            </a:r>
            <a:r>
              <a:rPr lang="en-US" dirty="0"/>
              <a:t> &amp; </a:t>
            </a:r>
            <a:r>
              <a:rPr lang="en-US" dirty="0" err="1"/>
              <a:t>Harackiewicz</a:t>
            </a:r>
            <a:r>
              <a:rPr lang="en-US" dirty="0"/>
              <a:t> 2004).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Competition and its use within learning can be seen as an effective way to motivate and increase student satisfaction (L </a:t>
            </a:r>
            <a:r>
              <a:rPr lang="en-US" dirty="0" err="1"/>
              <a:t>Regueras</a:t>
            </a:r>
            <a:r>
              <a:rPr lang="en-US" dirty="0"/>
              <a:t> et al 2008).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715852"/>
            <a:ext cx="7491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It really motivated us to get involved in a competition. </a:t>
            </a:r>
          </a:p>
          <a:p>
            <a:r>
              <a:rPr lang="en-GB" sz="2400" dirty="0" smtClean="0"/>
              <a:t>We all wanted to do well.</a:t>
            </a:r>
          </a:p>
          <a:p>
            <a:r>
              <a:rPr lang="en-GB" sz="2400" dirty="0" smtClean="0"/>
              <a:t>It was brilliant to see our work having real relevance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94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21" y="332656"/>
            <a:ext cx="7315200" cy="1154097"/>
          </a:xfrm>
        </p:spPr>
        <p:txBody>
          <a:bodyPr>
            <a:noAutofit/>
          </a:bodyPr>
          <a:lstStyle/>
          <a:p>
            <a:r>
              <a:rPr lang="en-GB" dirty="0" smtClean="0"/>
              <a:t>Further exploration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2455" y="2132856"/>
            <a:ext cx="685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GB" sz="2400" dirty="0" smtClean="0"/>
              <a:t>Further research</a:t>
            </a:r>
          </a:p>
          <a:p>
            <a:pPr marL="800100" lvl="1" indent="-342900">
              <a:buFontTx/>
              <a:buChar char="-"/>
            </a:pPr>
            <a:r>
              <a:rPr lang="en-GB" sz="2400" dirty="0" smtClean="0"/>
              <a:t>Future workshops and support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17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Melanie Gray</a:t>
            </a:r>
            <a:br>
              <a:rPr lang="en-GB" dirty="0" smtClean="0"/>
            </a:br>
            <a:r>
              <a:rPr lang="en-GB" dirty="0" smtClean="0"/>
              <a:t>mgray@bournemouth.ac.uk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Thank you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606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Industry competitions: embedding them in student assessment </a:t>
            </a:r>
            <a:r>
              <a:rPr lang="en-GB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20688"/>
            <a:ext cx="7315200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4000" dirty="0" smtClean="0"/>
              <a:t>About you</a:t>
            </a:r>
          </a:p>
          <a:p>
            <a:pPr marL="45720" indent="0">
              <a:buNone/>
            </a:pPr>
            <a:endParaRPr lang="en-GB" sz="4000" dirty="0"/>
          </a:p>
          <a:p>
            <a:pPr marL="45720" indent="0">
              <a:buNone/>
            </a:pPr>
            <a:r>
              <a:rPr lang="en-GB" sz="4000" dirty="0" smtClean="0"/>
              <a:t>Your interest in this area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350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H:\Level H\Campaign planning\2014\FellowWi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40" y="3892730"/>
            <a:ext cx="2348144" cy="2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Powerpoint Ass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49" t="19149" r="11243" b="19149"/>
          <a:stretch/>
        </p:blipFill>
        <p:spPr>
          <a:xfrm>
            <a:off x="-277688" y="2848205"/>
            <a:ext cx="4058481" cy="3199400"/>
          </a:xfrm>
          <a:prstGeom prst="rect">
            <a:avLst/>
          </a:prstGeom>
        </p:spPr>
      </p:pic>
      <p:pic>
        <p:nvPicPr>
          <p:cNvPr id="1026" name="Picture 2" descr="H:\CIM\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3" y="1735434"/>
            <a:ext cx="2664296" cy="21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owerpoint Assets4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83" y="476672"/>
            <a:ext cx="1740941" cy="1305445"/>
          </a:xfrm>
          <a:prstGeom prst="rect">
            <a:avLst/>
          </a:prstGeom>
        </p:spPr>
      </p:pic>
      <p:pic>
        <p:nvPicPr>
          <p:cNvPr id="5" name="Picture 2" descr="http://ts4.mm.bing.net/th?id=HN.608019884392515407&amp;w=145&amp;h=155&amp;c=7&amp;rs=1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68" y="391206"/>
            <a:ext cx="1381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:\New folder\wetransfer-390dbc[1]\Sky - Outdoor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53" y="272962"/>
            <a:ext cx="208823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05945" y="188457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>
                <a:latin typeface="Gisha" pitchFamily="34" charset="-79"/>
                <a:cs typeface="Gisha" pitchFamily="34" charset="-79"/>
              </a:rPr>
              <a:t>Ross Nance </a:t>
            </a:r>
            <a:r>
              <a:rPr lang="en-GB" sz="1600" dirty="0" smtClean="0">
                <a:latin typeface="Gisha" pitchFamily="34" charset="-79"/>
                <a:cs typeface="Gisha" pitchFamily="34" charset="-79"/>
              </a:rPr>
              <a:t>won Best </a:t>
            </a:r>
            <a:r>
              <a:rPr lang="en-GB" sz="1600" dirty="0">
                <a:latin typeface="Gisha" pitchFamily="34" charset="-79"/>
                <a:cs typeface="Gisha" pitchFamily="34" charset="-79"/>
              </a:rPr>
              <a:t>of Year award in the 2014 D&amp;AD New Blood Awards.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0793" y="3251879"/>
            <a:ext cx="58138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ea typeface="Calibri" pitchFamily="34" charset="0"/>
                <a:cs typeface="Gisha" pitchFamily="34" charset="-79"/>
              </a:rPr>
              <a:t>Bournemouth Advertising students scoop top student award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isha" pitchFamily="34" charset="-79"/>
              <a:cs typeface="Gisha" pitchFamily="34" charset="-79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isha" pitchFamily="34" charset="-79"/>
              <a:ea typeface="Calibri" pitchFamily="34" charset="0"/>
              <a:cs typeface="Gisha" pitchFamily="34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Team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'fellow'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won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annual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EdCom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student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competition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!!!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90 student teams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entered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sha" pitchFamily="34" charset="-79"/>
              <a:cs typeface="Gisha" pitchFamily="34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2 teams from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Bournemouth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 reached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the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sha" pitchFamily="34" charset="-79"/>
                <a:cs typeface="Gisha" pitchFamily="34" charset="-79"/>
              </a:rPr>
              <a:t>final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sha" pitchFamily="34" charset="-79"/>
              <a:ea typeface="Calibri" pitchFamily="34" charset="0"/>
              <a:cs typeface="Gisha" pitchFamily="34" charset="-79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34"/>
          <a:stretch/>
        </p:blipFill>
        <p:spPr>
          <a:xfrm>
            <a:off x="7202237" y="6236276"/>
            <a:ext cx="1512167" cy="496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54" y="393166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2017 finalists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16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rketingmag.com.au/wp-content/uploads/2015/04/three-heads-together-coloured-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196752"/>
            <a:ext cx="90805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7632848" cy="129614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It was both challenging and rewarding in equal measure, allowing me to discover ambition and determination I never knew I </a:t>
            </a:r>
            <a:r>
              <a:rPr lang="en-US" sz="3200" dirty="0" smtClean="0">
                <a:solidFill>
                  <a:schemeClr val="bg1"/>
                </a:solidFill>
              </a:rPr>
              <a:t>possessed. Thank you so much for getting us involved in this</a:t>
            </a:r>
            <a:endParaRPr lang="en-GB" sz="32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endParaRPr lang="en-GB" sz="32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12" y="323165"/>
            <a:ext cx="810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Psychological Transformation evident in those that indicated high levels of engagement and satisfaction with the learning approach (Barnet 1997)</a:t>
            </a:r>
          </a:p>
        </p:txBody>
      </p:sp>
    </p:spTree>
    <p:extLst>
      <p:ext uri="{BB962C8B-B14F-4D97-AF65-F5344CB8AC3E}">
        <p14:creationId xmlns:p14="http://schemas.microsoft.com/office/powerpoint/2010/main" val="4551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154097"/>
          </a:xfrm>
        </p:spPr>
        <p:txBody>
          <a:bodyPr>
            <a:normAutofit/>
          </a:bodyPr>
          <a:lstStyle/>
          <a:p>
            <a:r>
              <a:rPr lang="en-GB" dirty="0" smtClean="0"/>
              <a:t>FINDING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6912768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In order to embed industry competitions you need to find some for your students to enter</a:t>
            </a:r>
          </a:p>
          <a:p>
            <a:pPr marL="45720" indent="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So…how do we FIND them??</a:t>
            </a:r>
          </a:p>
        </p:txBody>
      </p:sp>
    </p:spTree>
    <p:extLst>
      <p:ext uri="{BB962C8B-B14F-4D97-AF65-F5344CB8AC3E}">
        <p14:creationId xmlns:p14="http://schemas.microsoft.com/office/powerpoint/2010/main" val="40699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154097"/>
          </a:xfrm>
        </p:spPr>
        <p:txBody>
          <a:bodyPr>
            <a:normAutofit/>
          </a:bodyPr>
          <a:lstStyle/>
          <a:p>
            <a:r>
              <a:rPr lang="en-GB" dirty="0" smtClean="0"/>
              <a:t>MATCHING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6912768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We need to ensure any competitions we embed fit with our teaching aims</a:t>
            </a:r>
          </a:p>
          <a:p>
            <a:pPr marL="45720" indent="0">
              <a:buNone/>
            </a:pP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15200" cy="1154097"/>
          </a:xfrm>
        </p:spPr>
        <p:txBody>
          <a:bodyPr/>
          <a:lstStyle/>
          <a:p>
            <a:r>
              <a:rPr lang="en-GB" dirty="0" smtClean="0"/>
              <a:t>MATCHING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4119757"/>
              </p:ext>
            </p:extLst>
          </p:nvPr>
        </p:nvGraphicFramePr>
        <p:xfrm>
          <a:off x="251520" y="1340768"/>
          <a:ext cx="66247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6444208" y="2780928"/>
            <a:ext cx="576064" cy="216024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20272" y="2060848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-Programme</a:t>
            </a:r>
            <a:br>
              <a:rPr lang="en-GB" sz="2400" dirty="0" smtClean="0"/>
            </a:br>
            <a:r>
              <a:rPr lang="en-GB" sz="2400" dirty="0" smtClean="0"/>
              <a:t>scope</a:t>
            </a:r>
          </a:p>
          <a:p>
            <a:r>
              <a:rPr lang="en-GB" sz="2400" dirty="0"/>
              <a:t>-</a:t>
            </a:r>
            <a:r>
              <a:rPr lang="en-GB" sz="2400" dirty="0" smtClean="0"/>
              <a:t>UNIT AIM</a:t>
            </a:r>
          </a:p>
          <a:p>
            <a:r>
              <a:rPr lang="en-GB" sz="2400" dirty="0" smtClean="0"/>
              <a:t>-ILOs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045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154097"/>
          </a:xfrm>
        </p:spPr>
        <p:txBody>
          <a:bodyPr>
            <a:normAutofit/>
          </a:bodyPr>
          <a:lstStyle/>
          <a:p>
            <a:r>
              <a:rPr lang="en-GB" dirty="0" smtClean="0"/>
              <a:t>EXACTING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6912768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To ensure success it needs to work for both students and staff</a:t>
            </a:r>
          </a:p>
          <a:p>
            <a:pPr marL="45720" indent="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HOW?....overcoming issues and tensions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360</TotalTime>
  <Words>567</Words>
  <Application>Microsoft Office PowerPoint</Application>
  <PresentationFormat>On-screen Show (4:3)</PresentationFormat>
  <Paragraphs>81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       Melanie Gray Head of Education CMC department Faculty of Media and Communications  Industry competitions: embedding them in student assessment   </vt:lpstr>
      <vt:lpstr>Industry competitions: embedding them in student assessment  </vt:lpstr>
      <vt:lpstr>PowerPoint Presentation</vt:lpstr>
      <vt:lpstr>PowerPoint Presentation</vt:lpstr>
      <vt:lpstr>PowerPoint Presentation</vt:lpstr>
      <vt:lpstr>FINDING</vt:lpstr>
      <vt:lpstr>MATCHING</vt:lpstr>
      <vt:lpstr>MATCHING</vt:lpstr>
      <vt:lpstr>EXACTING</vt:lpstr>
      <vt:lpstr>PowerPoint Presentation</vt:lpstr>
      <vt:lpstr>Further exploration</vt:lpstr>
      <vt:lpstr>Melanie Gray mgray@bournemouth.ac.uk</vt:lpstr>
    </vt:vector>
  </TitlesOfParts>
  <Company>Bournemouth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Melanie Gray PHD candidate</dc:title>
  <dc:creator>Melanie,Gray</dc:creator>
  <cp:lastModifiedBy>Marcellus Mbah</cp:lastModifiedBy>
  <cp:revision>49</cp:revision>
  <dcterms:created xsi:type="dcterms:W3CDTF">2017-05-09T10:57:38Z</dcterms:created>
  <dcterms:modified xsi:type="dcterms:W3CDTF">2017-06-26T08:50:16Z</dcterms:modified>
</cp:coreProperties>
</file>