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76" r:id="rId4"/>
    <p:sldId id="262" r:id="rId5"/>
    <p:sldId id="272" r:id="rId6"/>
    <p:sldId id="273" r:id="rId7"/>
    <p:sldId id="265" r:id="rId8"/>
    <p:sldId id="269" r:id="rId9"/>
    <p:sldId id="274" r:id="rId10"/>
    <p:sldId id="268" r:id="rId11"/>
    <p:sldId id="278" r:id="rId12"/>
    <p:sldId id="267" r:id="rId13"/>
    <p:sldId id="258"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812" autoAdjust="0"/>
  </p:normalViewPr>
  <p:slideViewPr>
    <p:cSldViewPr>
      <p:cViewPr>
        <p:scale>
          <a:sx n="100" d="100"/>
          <a:sy n="100" d="100"/>
        </p:scale>
        <p:origin x="-1048" y="9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0B5FD-25A4-499D-970D-7B5C82C004F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3B85BD1D-8E1C-43FB-B7F2-54EB29767C73}">
      <dgm:prSet phldrT="[Text]" custT="1"/>
      <dgm:spPr/>
      <dgm:t>
        <a:bodyPr/>
        <a:lstStyle/>
        <a:p>
          <a:r>
            <a:rPr lang="en-GB" sz="1400" b="1" dirty="0" smtClean="0"/>
            <a:t>Careers </a:t>
          </a:r>
        </a:p>
        <a:p>
          <a:r>
            <a:rPr lang="en-GB" sz="1400" b="1" dirty="0" smtClean="0"/>
            <a:t>Education, Information, Advice and Guidance</a:t>
          </a:r>
        </a:p>
        <a:p>
          <a:r>
            <a:rPr lang="en-GB" sz="1400" b="1" dirty="0" smtClean="0"/>
            <a:t>CEIAG</a:t>
          </a:r>
          <a:endParaRPr lang="en-GB" sz="1400" b="1" dirty="0"/>
        </a:p>
      </dgm:t>
    </dgm:pt>
    <dgm:pt modelId="{02B0F5F9-6376-40F4-AFE9-7C84098BCA83}" type="parTrans" cxnId="{62DE7243-D81E-4E18-ADE6-BD5616BFFD0F}">
      <dgm:prSet/>
      <dgm:spPr/>
      <dgm:t>
        <a:bodyPr/>
        <a:lstStyle/>
        <a:p>
          <a:endParaRPr lang="en-GB"/>
        </a:p>
      </dgm:t>
    </dgm:pt>
    <dgm:pt modelId="{27C9358A-2649-4809-A5E4-74A127EA4684}" type="sibTrans" cxnId="{62DE7243-D81E-4E18-ADE6-BD5616BFFD0F}">
      <dgm:prSet/>
      <dgm:spPr/>
      <dgm:t>
        <a:bodyPr/>
        <a:lstStyle/>
        <a:p>
          <a:endParaRPr lang="en-GB" dirty="0"/>
        </a:p>
      </dgm:t>
    </dgm:pt>
    <dgm:pt modelId="{0812C667-6731-4C9E-A134-D49797A85EEA}">
      <dgm:prSet phldrT="[Text]" custT="1"/>
      <dgm:spPr/>
      <dgm:t>
        <a:bodyPr/>
        <a:lstStyle/>
        <a:p>
          <a:r>
            <a:rPr lang="en-GB" sz="1400" b="1" dirty="0" smtClean="0"/>
            <a:t>Employer Events</a:t>
          </a:r>
          <a:endParaRPr lang="en-GB" sz="1400" b="1" dirty="0"/>
        </a:p>
      </dgm:t>
    </dgm:pt>
    <dgm:pt modelId="{5249DF47-3BCC-4E9C-BD73-9DA45C13E957}" type="parTrans" cxnId="{798E4815-0CAB-49C7-A3E4-6C9B61DB4801}">
      <dgm:prSet/>
      <dgm:spPr/>
      <dgm:t>
        <a:bodyPr/>
        <a:lstStyle/>
        <a:p>
          <a:endParaRPr lang="en-GB"/>
        </a:p>
      </dgm:t>
    </dgm:pt>
    <dgm:pt modelId="{4243FE7D-793D-45A8-A3A9-EB856780868C}" type="sibTrans" cxnId="{798E4815-0CAB-49C7-A3E4-6C9B61DB4801}">
      <dgm:prSet/>
      <dgm:spPr/>
      <dgm:t>
        <a:bodyPr/>
        <a:lstStyle/>
        <a:p>
          <a:endParaRPr lang="en-GB" dirty="0"/>
        </a:p>
      </dgm:t>
    </dgm:pt>
    <dgm:pt modelId="{D80449F1-62F6-4DB2-92F3-AB4D5F6ACFAD}">
      <dgm:prSet phldrT="[Text]"/>
      <dgm:spPr/>
      <dgm:t>
        <a:bodyPr/>
        <a:lstStyle/>
        <a:p>
          <a:r>
            <a:rPr lang="en-GB" b="1" dirty="0" smtClean="0"/>
            <a:t>Job Shop</a:t>
          </a:r>
        </a:p>
        <a:p>
          <a:r>
            <a:rPr lang="en-GB" dirty="0" smtClean="0"/>
            <a:t>Part-time, placement and graduate vacancies</a:t>
          </a:r>
        </a:p>
      </dgm:t>
    </dgm:pt>
    <dgm:pt modelId="{03E93F90-5AD4-4D57-9471-192D60F50119}" type="parTrans" cxnId="{4C325336-05BD-4446-ADAE-3E01FE8F9B70}">
      <dgm:prSet/>
      <dgm:spPr/>
      <dgm:t>
        <a:bodyPr/>
        <a:lstStyle/>
        <a:p>
          <a:endParaRPr lang="en-GB"/>
        </a:p>
      </dgm:t>
    </dgm:pt>
    <dgm:pt modelId="{94C6969F-D2A5-43F0-A54E-9118BFBA5667}" type="sibTrans" cxnId="{4C325336-05BD-4446-ADAE-3E01FE8F9B70}">
      <dgm:prSet/>
      <dgm:spPr/>
      <dgm:t>
        <a:bodyPr/>
        <a:lstStyle/>
        <a:p>
          <a:endParaRPr lang="en-GB" dirty="0"/>
        </a:p>
      </dgm:t>
    </dgm:pt>
    <dgm:pt modelId="{08F1FB7D-FCD7-413C-9654-E4FE3EEC055B}">
      <dgm:prSet phldrT="[Text]"/>
      <dgm:spPr/>
      <dgm:t>
        <a:bodyPr/>
        <a:lstStyle/>
        <a:p>
          <a:r>
            <a:rPr lang="en-GB" b="1" dirty="0" smtClean="0"/>
            <a:t>Student Development Award</a:t>
          </a:r>
          <a:endParaRPr lang="en-GB" b="1" dirty="0"/>
        </a:p>
      </dgm:t>
    </dgm:pt>
    <dgm:pt modelId="{8043F288-D046-46DB-8EBF-C779A00D1F33}" type="parTrans" cxnId="{776901E8-AE5D-4963-A9FE-604BADAD85E7}">
      <dgm:prSet/>
      <dgm:spPr/>
      <dgm:t>
        <a:bodyPr/>
        <a:lstStyle/>
        <a:p>
          <a:endParaRPr lang="en-GB"/>
        </a:p>
      </dgm:t>
    </dgm:pt>
    <dgm:pt modelId="{1CA463D0-A2B5-461A-B11A-9B9885F58F83}" type="sibTrans" cxnId="{776901E8-AE5D-4963-A9FE-604BADAD85E7}">
      <dgm:prSet/>
      <dgm:spPr/>
      <dgm:t>
        <a:bodyPr/>
        <a:lstStyle/>
        <a:p>
          <a:endParaRPr lang="en-GB" dirty="0"/>
        </a:p>
      </dgm:t>
    </dgm:pt>
    <dgm:pt modelId="{159BFC8C-2B5D-4ACE-B92B-E4D9A68F454C}">
      <dgm:prSet phldrT="[Text]"/>
      <dgm:spPr/>
      <dgm:t>
        <a:bodyPr/>
        <a:lstStyle/>
        <a:p>
          <a:r>
            <a:rPr lang="en-GB" b="1" dirty="0" smtClean="0"/>
            <a:t>MyCareerHub</a:t>
          </a:r>
        </a:p>
        <a:p>
          <a:r>
            <a:rPr lang="en-GB" dirty="0" smtClean="0"/>
            <a:t>Information resources</a:t>
          </a:r>
        </a:p>
      </dgm:t>
    </dgm:pt>
    <dgm:pt modelId="{CACF9CA4-6DF5-4100-AA47-4B2861BA44DE}" type="parTrans" cxnId="{EC64B49F-1547-4A10-9280-81CD95EE41BB}">
      <dgm:prSet/>
      <dgm:spPr/>
      <dgm:t>
        <a:bodyPr/>
        <a:lstStyle/>
        <a:p>
          <a:endParaRPr lang="en-GB"/>
        </a:p>
      </dgm:t>
    </dgm:pt>
    <dgm:pt modelId="{A60E588E-194E-4FE5-B09A-C83E4139C9DC}" type="sibTrans" cxnId="{EC64B49F-1547-4A10-9280-81CD95EE41BB}">
      <dgm:prSet/>
      <dgm:spPr/>
      <dgm:t>
        <a:bodyPr/>
        <a:lstStyle/>
        <a:p>
          <a:endParaRPr lang="en-GB" dirty="0"/>
        </a:p>
      </dgm:t>
    </dgm:pt>
    <dgm:pt modelId="{1727FF92-9389-42B4-BDB7-E2C5F5EDA206}" type="pres">
      <dgm:prSet presAssocID="{B3B0B5FD-25A4-499D-970D-7B5C82C004FF}" presName="cycle" presStyleCnt="0">
        <dgm:presLayoutVars>
          <dgm:dir/>
          <dgm:resizeHandles val="exact"/>
        </dgm:presLayoutVars>
      </dgm:prSet>
      <dgm:spPr/>
      <dgm:t>
        <a:bodyPr/>
        <a:lstStyle/>
        <a:p>
          <a:endParaRPr lang="en-GB"/>
        </a:p>
      </dgm:t>
    </dgm:pt>
    <dgm:pt modelId="{69D24915-E9E5-4A24-971A-6886B9D48662}" type="pres">
      <dgm:prSet presAssocID="{3B85BD1D-8E1C-43FB-B7F2-54EB29767C73}" presName="node" presStyleLbl="node1" presStyleIdx="0" presStyleCnt="5">
        <dgm:presLayoutVars>
          <dgm:bulletEnabled val="1"/>
        </dgm:presLayoutVars>
      </dgm:prSet>
      <dgm:spPr/>
      <dgm:t>
        <a:bodyPr/>
        <a:lstStyle/>
        <a:p>
          <a:endParaRPr lang="en-GB"/>
        </a:p>
      </dgm:t>
    </dgm:pt>
    <dgm:pt modelId="{F4C29D5F-06DD-4222-AA6A-03C1984E8787}" type="pres">
      <dgm:prSet presAssocID="{27C9358A-2649-4809-A5E4-74A127EA4684}" presName="sibTrans" presStyleLbl="sibTrans2D1" presStyleIdx="0" presStyleCnt="5"/>
      <dgm:spPr/>
      <dgm:t>
        <a:bodyPr/>
        <a:lstStyle/>
        <a:p>
          <a:endParaRPr lang="en-GB"/>
        </a:p>
      </dgm:t>
    </dgm:pt>
    <dgm:pt modelId="{6C5FDA9B-05DD-4A56-9F1D-CA02C89CC75F}" type="pres">
      <dgm:prSet presAssocID="{27C9358A-2649-4809-A5E4-74A127EA4684}" presName="connectorText" presStyleLbl="sibTrans2D1" presStyleIdx="0" presStyleCnt="5"/>
      <dgm:spPr/>
      <dgm:t>
        <a:bodyPr/>
        <a:lstStyle/>
        <a:p>
          <a:endParaRPr lang="en-GB"/>
        </a:p>
      </dgm:t>
    </dgm:pt>
    <dgm:pt modelId="{FA372194-1E6C-462C-BF8C-4F6E51FE5E27}" type="pres">
      <dgm:prSet presAssocID="{0812C667-6731-4C9E-A134-D49797A85EEA}" presName="node" presStyleLbl="node1" presStyleIdx="1" presStyleCnt="5">
        <dgm:presLayoutVars>
          <dgm:bulletEnabled val="1"/>
        </dgm:presLayoutVars>
      </dgm:prSet>
      <dgm:spPr/>
      <dgm:t>
        <a:bodyPr/>
        <a:lstStyle/>
        <a:p>
          <a:endParaRPr lang="en-GB"/>
        </a:p>
      </dgm:t>
    </dgm:pt>
    <dgm:pt modelId="{CA5F3B5B-4973-4BCD-B054-5C1125B779B3}" type="pres">
      <dgm:prSet presAssocID="{4243FE7D-793D-45A8-A3A9-EB856780868C}" presName="sibTrans" presStyleLbl="sibTrans2D1" presStyleIdx="1" presStyleCnt="5"/>
      <dgm:spPr/>
      <dgm:t>
        <a:bodyPr/>
        <a:lstStyle/>
        <a:p>
          <a:endParaRPr lang="en-GB"/>
        </a:p>
      </dgm:t>
    </dgm:pt>
    <dgm:pt modelId="{44E27998-4AC2-4EDA-80D0-9ED0E9E11665}" type="pres">
      <dgm:prSet presAssocID="{4243FE7D-793D-45A8-A3A9-EB856780868C}" presName="connectorText" presStyleLbl="sibTrans2D1" presStyleIdx="1" presStyleCnt="5"/>
      <dgm:spPr/>
      <dgm:t>
        <a:bodyPr/>
        <a:lstStyle/>
        <a:p>
          <a:endParaRPr lang="en-GB"/>
        </a:p>
      </dgm:t>
    </dgm:pt>
    <dgm:pt modelId="{6300AC24-031C-4525-BC31-0182D0914197}" type="pres">
      <dgm:prSet presAssocID="{D80449F1-62F6-4DB2-92F3-AB4D5F6ACFAD}" presName="node" presStyleLbl="node1" presStyleIdx="2" presStyleCnt="5">
        <dgm:presLayoutVars>
          <dgm:bulletEnabled val="1"/>
        </dgm:presLayoutVars>
      </dgm:prSet>
      <dgm:spPr/>
      <dgm:t>
        <a:bodyPr/>
        <a:lstStyle/>
        <a:p>
          <a:endParaRPr lang="en-GB"/>
        </a:p>
      </dgm:t>
    </dgm:pt>
    <dgm:pt modelId="{7E594D17-8286-4080-9360-4503CCD7FB10}" type="pres">
      <dgm:prSet presAssocID="{94C6969F-D2A5-43F0-A54E-9118BFBA5667}" presName="sibTrans" presStyleLbl="sibTrans2D1" presStyleIdx="2" presStyleCnt="5"/>
      <dgm:spPr/>
      <dgm:t>
        <a:bodyPr/>
        <a:lstStyle/>
        <a:p>
          <a:endParaRPr lang="en-GB"/>
        </a:p>
      </dgm:t>
    </dgm:pt>
    <dgm:pt modelId="{FDE23A41-EA5D-4834-AE79-66033D022317}" type="pres">
      <dgm:prSet presAssocID="{94C6969F-D2A5-43F0-A54E-9118BFBA5667}" presName="connectorText" presStyleLbl="sibTrans2D1" presStyleIdx="2" presStyleCnt="5"/>
      <dgm:spPr/>
      <dgm:t>
        <a:bodyPr/>
        <a:lstStyle/>
        <a:p>
          <a:endParaRPr lang="en-GB"/>
        </a:p>
      </dgm:t>
    </dgm:pt>
    <dgm:pt modelId="{AC5351C3-F126-49FD-A7BF-ABC137F8551C}" type="pres">
      <dgm:prSet presAssocID="{08F1FB7D-FCD7-413C-9654-E4FE3EEC055B}" presName="node" presStyleLbl="node1" presStyleIdx="3" presStyleCnt="5">
        <dgm:presLayoutVars>
          <dgm:bulletEnabled val="1"/>
        </dgm:presLayoutVars>
      </dgm:prSet>
      <dgm:spPr/>
      <dgm:t>
        <a:bodyPr/>
        <a:lstStyle/>
        <a:p>
          <a:endParaRPr lang="en-GB"/>
        </a:p>
      </dgm:t>
    </dgm:pt>
    <dgm:pt modelId="{33AD08F4-59C2-406F-B760-7665AA9E6A08}" type="pres">
      <dgm:prSet presAssocID="{1CA463D0-A2B5-461A-B11A-9B9885F58F83}" presName="sibTrans" presStyleLbl="sibTrans2D1" presStyleIdx="3" presStyleCnt="5"/>
      <dgm:spPr/>
      <dgm:t>
        <a:bodyPr/>
        <a:lstStyle/>
        <a:p>
          <a:endParaRPr lang="en-GB"/>
        </a:p>
      </dgm:t>
    </dgm:pt>
    <dgm:pt modelId="{3C7DBD1E-EEA6-4537-ADF3-111906CBB52A}" type="pres">
      <dgm:prSet presAssocID="{1CA463D0-A2B5-461A-B11A-9B9885F58F83}" presName="connectorText" presStyleLbl="sibTrans2D1" presStyleIdx="3" presStyleCnt="5"/>
      <dgm:spPr/>
      <dgm:t>
        <a:bodyPr/>
        <a:lstStyle/>
        <a:p>
          <a:endParaRPr lang="en-GB"/>
        </a:p>
      </dgm:t>
    </dgm:pt>
    <dgm:pt modelId="{E872202A-FCFC-4627-B159-CFB4C0DD7DB5}" type="pres">
      <dgm:prSet presAssocID="{159BFC8C-2B5D-4ACE-B92B-E4D9A68F454C}" presName="node" presStyleLbl="node1" presStyleIdx="4" presStyleCnt="5" custRadScaleRad="100630" custRadScaleInc="-1395">
        <dgm:presLayoutVars>
          <dgm:bulletEnabled val="1"/>
        </dgm:presLayoutVars>
      </dgm:prSet>
      <dgm:spPr/>
      <dgm:t>
        <a:bodyPr/>
        <a:lstStyle/>
        <a:p>
          <a:endParaRPr lang="en-GB"/>
        </a:p>
      </dgm:t>
    </dgm:pt>
    <dgm:pt modelId="{C9BA4C0A-8A94-441B-9DAE-9895CA6E34B9}" type="pres">
      <dgm:prSet presAssocID="{A60E588E-194E-4FE5-B09A-C83E4139C9DC}" presName="sibTrans" presStyleLbl="sibTrans2D1" presStyleIdx="4" presStyleCnt="5"/>
      <dgm:spPr/>
      <dgm:t>
        <a:bodyPr/>
        <a:lstStyle/>
        <a:p>
          <a:endParaRPr lang="en-GB"/>
        </a:p>
      </dgm:t>
    </dgm:pt>
    <dgm:pt modelId="{95D50AB8-6159-4118-8515-FF9AACA7D8CB}" type="pres">
      <dgm:prSet presAssocID="{A60E588E-194E-4FE5-B09A-C83E4139C9DC}" presName="connectorText" presStyleLbl="sibTrans2D1" presStyleIdx="4" presStyleCnt="5"/>
      <dgm:spPr/>
      <dgm:t>
        <a:bodyPr/>
        <a:lstStyle/>
        <a:p>
          <a:endParaRPr lang="en-GB"/>
        </a:p>
      </dgm:t>
    </dgm:pt>
  </dgm:ptLst>
  <dgm:cxnLst>
    <dgm:cxn modelId="{6DBECA2B-2E51-437D-9EF9-DC70DBADE319}" type="presOf" srcId="{B3B0B5FD-25A4-499D-970D-7B5C82C004FF}" destId="{1727FF92-9389-42B4-BDB7-E2C5F5EDA206}" srcOrd="0" destOrd="0" presId="urn:microsoft.com/office/officeart/2005/8/layout/cycle2"/>
    <dgm:cxn modelId="{47A22426-CDF8-4D92-874D-399D8482CBD4}" type="presOf" srcId="{1CA463D0-A2B5-461A-B11A-9B9885F58F83}" destId="{3C7DBD1E-EEA6-4537-ADF3-111906CBB52A}" srcOrd="1" destOrd="0" presId="urn:microsoft.com/office/officeart/2005/8/layout/cycle2"/>
    <dgm:cxn modelId="{B9404752-3279-42F8-9DF6-941D5CAF6C07}" type="presOf" srcId="{08F1FB7D-FCD7-413C-9654-E4FE3EEC055B}" destId="{AC5351C3-F126-49FD-A7BF-ABC137F8551C}" srcOrd="0" destOrd="0" presId="urn:microsoft.com/office/officeart/2005/8/layout/cycle2"/>
    <dgm:cxn modelId="{A22743F9-D4DC-4F73-8D7C-A9875D54B439}" type="presOf" srcId="{D80449F1-62F6-4DB2-92F3-AB4D5F6ACFAD}" destId="{6300AC24-031C-4525-BC31-0182D0914197}" srcOrd="0" destOrd="0" presId="urn:microsoft.com/office/officeart/2005/8/layout/cycle2"/>
    <dgm:cxn modelId="{DC8E2F3B-CCE8-4C09-BD25-89FBEEA104E2}" type="presOf" srcId="{1CA463D0-A2B5-461A-B11A-9B9885F58F83}" destId="{33AD08F4-59C2-406F-B760-7665AA9E6A08}" srcOrd="0" destOrd="0" presId="urn:microsoft.com/office/officeart/2005/8/layout/cycle2"/>
    <dgm:cxn modelId="{D183326D-0F3A-4FEE-9833-C43B0E98B072}" type="presOf" srcId="{159BFC8C-2B5D-4ACE-B92B-E4D9A68F454C}" destId="{E872202A-FCFC-4627-B159-CFB4C0DD7DB5}" srcOrd="0" destOrd="0" presId="urn:microsoft.com/office/officeart/2005/8/layout/cycle2"/>
    <dgm:cxn modelId="{F91DEEE1-3AAF-4116-B55E-4190EEC52117}" type="presOf" srcId="{0812C667-6731-4C9E-A134-D49797A85EEA}" destId="{FA372194-1E6C-462C-BF8C-4F6E51FE5E27}" srcOrd="0" destOrd="0" presId="urn:microsoft.com/office/officeart/2005/8/layout/cycle2"/>
    <dgm:cxn modelId="{EBB6EEBF-4761-4527-99EF-8E7F8EF0A8D3}" type="presOf" srcId="{4243FE7D-793D-45A8-A3A9-EB856780868C}" destId="{44E27998-4AC2-4EDA-80D0-9ED0E9E11665}" srcOrd="1" destOrd="0" presId="urn:microsoft.com/office/officeart/2005/8/layout/cycle2"/>
    <dgm:cxn modelId="{1699D8C4-FDF2-42A2-96DF-E006FB0CCD00}" type="presOf" srcId="{A60E588E-194E-4FE5-B09A-C83E4139C9DC}" destId="{95D50AB8-6159-4118-8515-FF9AACA7D8CB}" srcOrd="1" destOrd="0" presId="urn:microsoft.com/office/officeart/2005/8/layout/cycle2"/>
    <dgm:cxn modelId="{EAD58A79-931B-436E-939D-A944ECE08389}" type="presOf" srcId="{94C6969F-D2A5-43F0-A54E-9118BFBA5667}" destId="{FDE23A41-EA5D-4834-AE79-66033D022317}" srcOrd="1" destOrd="0" presId="urn:microsoft.com/office/officeart/2005/8/layout/cycle2"/>
    <dgm:cxn modelId="{62DE7243-D81E-4E18-ADE6-BD5616BFFD0F}" srcId="{B3B0B5FD-25A4-499D-970D-7B5C82C004FF}" destId="{3B85BD1D-8E1C-43FB-B7F2-54EB29767C73}" srcOrd="0" destOrd="0" parTransId="{02B0F5F9-6376-40F4-AFE9-7C84098BCA83}" sibTransId="{27C9358A-2649-4809-A5E4-74A127EA4684}"/>
    <dgm:cxn modelId="{EC64B49F-1547-4A10-9280-81CD95EE41BB}" srcId="{B3B0B5FD-25A4-499D-970D-7B5C82C004FF}" destId="{159BFC8C-2B5D-4ACE-B92B-E4D9A68F454C}" srcOrd="4" destOrd="0" parTransId="{CACF9CA4-6DF5-4100-AA47-4B2861BA44DE}" sibTransId="{A60E588E-194E-4FE5-B09A-C83E4139C9DC}"/>
    <dgm:cxn modelId="{7C7E896B-341A-4670-9727-5EF6A200D196}" type="presOf" srcId="{94C6969F-D2A5-43F0-A54E-9118BFBA5667}" destId="{7E594D17-8286-4080-9360-4503CCD7FB10}" srcOrd="0" destOrd="0" presId="urn:microsoft.com/office/officeart/2005/8/layout/cycle2"/>
    <dgm:cxn modelId="{798E4815-0CAB-49C7-A3E4-6C9B61DB4801}" srcId="{B3B0B5FD-25A4-499D-970D-7B5C82C004FF}" destId="{0812C667-6731-4C9E-A134-D49797A85EEA}" srcOrd="1" destOrd="0" parTransId="{5249DF47-3BCC-4E9C-BD73-9DA45C13E957}" sibTransId="{4243FE7D-793D-45A8-A3A9-EB856780868C}"/>
    <dgm:cxn modelId="{CE35647D-B6CC-4052-A7BF-240E44B968C7}" type="presOf" srcId="{4243FE7D-793D-45A8-A3A9-EB856780868C}" destId="{CA5F3B5B-4973-4BCD-B054-5C1125B779B3}" srcOrd="0" destOrd="0" presId="urn:microsoft.com/office/officeart/2005/8/layout/cycle2"/>
    <dgm:cxn modelId="{72C646D5-3F05-4757-B135-A9E59307F3EB}" type="presOf" srcId="{3B85BD1D-8E1C-43FB-B7F2-54EB29767C73}" destId="{69D24915-E9E5-4A24-971A-6886B9D48662}" srcOrd="0" destOrd="0" presId="urn:microsoft.com/office/officeart/2005/8/layout/cycle2"/>
    <dgm:cxn modelId="{4C325336-05BD-4446-ADAE-3E01FE8F9B70}" srcId="{B3B0B5FD-25A4-499D-970D-7B5C82C004FF}" destId="{D80449F1-62F6-4DB2-92F3-AB4D5F6ACFAD}" srcOrd="2" destOrd="0" parTransId="{03E93F90-5AD4-4D57-9471-192D60F50119}" sibTransId="{94C6969F-D2A5-43F0-A54E-9118BFBA5667}"/>
    <dgm:cxn modelId="{714046E1-0E54-48CB-8FBE-93D60B5EA328}" type="presOf" srcId="{27C9358A-2649-4809-A5E4-74A127EA4684}" destId="{F4C29D5F-06DD-4222-AA6A-03C1984E8787}" srcOrd="0" destOrd="0" presId="urn:microsoft.com/office/officeart/2005/8/layout/cycle2"/>
    <dgm:cxn modelId="{88EEA8FD-C43D-49A0-931A-5BD1B7CE183D}" type="presOf" srcId="{27C9358A-2649-4809-A5E4-74A127EA4684}" destId="{6C5FDA9B-05DD-4A56-9F1D-CA02C89CC75F}" srcOrd="1" destOrd="0" presId="urn:microsoft.com/office/officeart/2005/8/layout/cycle2"/>
    <dgm:cxn modelId="{BBCF6A66-0396-4DB1-999B-5E6DC13F6616}" type="presOf" srcId="{A60E588E-194E-4FE5-B09A-C83E4139C9DC}" destId="{C9BA4C0A-8A94-441B-9DAE-9895CA6E34B9}" srcOrd="0" destOrd="0" presId="urn:microsoft.com/office/officeart/2005/8/layout/cycle2"/>
    <dgm:cxn modelId="{776901E8-AE5D-4963-A9FE-604BADAD85E7}" srcId="{B3B0B5FD-25A4-499D-970D-7B5C82C004FF}" destId="{08F1FB7D-FCD7-413C-9654-E4FE3EEC055B}" srcOrd="3" destOrd="0" parTransId="{8043F288-D046-46DB-8EBF-C779A00D1F33}" sibTransId="{1CA463D0-A2B5-461A-B11A-9B9885F58F83}"/>
    <dgm:cxn modelId="{ECD381BA-ABB7-4F44-98BB-083DADAAC527}" type="presParOf" srcId="{1727FF92-9389-42B4-BDB7-E2C5F5EDA206}" destId="{69D24915-E9E5-4A24-971A-6886B9D48662}" srcOrd="0" destOrd="0" presId="urn:microsoft.com/office/officeart/2005/8/layout/cycle2"/>
    <dgm:cxn modelId="{E1561645-3702-44B6-96E6-BCBAA4332E95}" type="presParOf" srcId="{1727FF92-9389-42B4-BDB7-E2C5F5EDA206}" destId="{F4C29D5F-06DD-4222-AA6A-03C1984E8787}" srcOrd="1" destOrd="0" presId="urn:microsoft.com/office/officeart/2005/8/layout/cycle2"/>
    <dgm:cxn modelId="{C13B4587-EA51-457A-8511-C15045A7AB66}" type="presParOf" srcId="{F4C29D5F-06DD-4222-AA6A-03C1984E8787}" destId="{6C5FDA9B-05DD-4A56-9F1D-CA02C89CC75F}" srcOrd="0" destOrd="0" presId="urn:microsoft.com/office/officeart/2005/8/layout/cycle2"/>
    <dgm:cxn modelId="{2351406E-59AF-44AC-A952-4BF2FB89791F}" type="presParOf" srcId="{1727FF92-9389-42B4-BDB7-E2C5F5EDA206}" destId="{FA372194-1E6C-462C-BF8C-4F6E51FE5E27}" srcOrd="2" destOrd="0" presId="urn:microsoft.com/office/officeart/2005/8/layout/cycle2"/>
    <dgm:cxn modelId="{3E1FF4D4-CF77-48F7-815F-FFABF1017FD5}" type="presParOf" srcId="{1727FF92-9389-42B4-BDB7-E2C5F5EDA206}" destId="{CA5F3B5B-4973-4BCD-B054-5C1125B779B3}" srcOrd="3" destOrd="0" presId="urn:microsoft.com/office/officeart/2005/8/layout/cycle2"/>
    <dgm:cxn modelId="{F225892F-8A7A-402B-8627-10E1C040AFCA}" type="presParOf" srcId="{CA5F3B5B-4973-4BCD-B054-5C1125B779B3}" destId="{44E27998-4AC2-4EDA-80D0-9ED0E9E11665}" srcOrd="0" destOrd="0" presId="urn:microsoft.com/office/officeart/2005/8/layout/cycle2"/>
    <dgm:cxn modelId="{033F50BE-32EE-4E8B-A14F-F699380695F1}" type="presParOf" srcId="{1727FF92-9389-42B4-BDB7-E2C5F5EDA206}" destId="{6300AC24-031C-4525-BC31-0182D0914197}" srcOrd="4" destOrd="0" presId="urn:microsoft.com/office/officeart/2005/8/layout/cycle2"/>
    <dgm:cxn modelId="{675A71AC-BA6D-46C9-95D2-2A2BC78408EB}" type="presParOf" srcId="{1727FF92-9389-42B4-BDB7-E2C5F5EDA206}" destId="{7E594D17-8286-4080-9360-4503CCD7FB10}" srcOrd="5" destOrd="0" presId="urn:microsoft.com/office/officeart/2005/8/layout/cycle2"/>
    <dgm:cxn modelId="{8C92F25C-784F-4717-9104-25F872B12BEF}" type="presParOf" srcId="{7E594D17-8286-4080-9360-4503CCD7FB10}" destId="{FDE23A41-EA5D-4834-AE79-66033D022317}" srcOrd="0" destOrd="0" presId="urn:microsoft.com/office/officeart/2005/8/layout/cycle2"/>
    <dgm:cxn modelId="{325023C6-5BE7-4C17-A5AF-48AF60A9FE4E}" type="presParOf" srcId="{1727FF92-9389-42B4-BDB7-E2C5F5EDA206}" destId="{AC5351C3-F126-49FD-A7BF-ABC137F8551C}" srcOrd="6" destOrd="0" presId="urn:microsoft.com/office/officeart/2005/8/layout/cycle2"/>
    <dgm:cxn modelId="{B944B8C7-DBD2-445A-8A90-CDF798486475}" type="presParOf" srcId="{1727FF92-9389-42B4-BDB7-E2C5F5EDA206}" destId="{33AD08F4-59C2-406F-B760-7665AA9E6A08}" srcOrd="7" destOrd="0" presId="urn:microsoft.com/office/officeart/2005/8/layout/cycle2"/>
    <dgm:cxn modelId="{762B86DF-3646-4DFD-808B-84EB8E29EACA}" type="presParOf" srcId="{33AD08F4-59C2-406F-B760-7665AA9E6A08}" destId="{3C7DBD1E-EEA6-4537-ADF3-111906CBB52A}" srcOrd="0" destOrd="0" presId="urn:microsoft.com/office/officeart/2005/8/layout/cycle2"/>
    <dgm:cxn modelId="{18DF1195-E029-408A-AD74-C7F84BA1D129}" type="presParOf" srcId="{1727FF92-9389-42B4-BDB7-E2C5F5EDA206}" destId="{E872202A-FCFC-4627-B159-CFB4C0DD7DB5}" srcOrd="8" destOrd="0" presId="urn:microsoft.com/office/officeart/2005/8/layout/cycle2"/>
    <dgm:cxn modelId="{D270612E-56E8-41AE-B3D9-E6CEDC45231D}" type="presParOf" srcId="{1727FF92-9389-42B4-BDB7-E2C5F5EDA206}" destId="{C9BA4C0A-8A94-441B-9DAE-9895CA6E34B9}" srcOrd="9" destOrd="0" presId="urn:microsoft.com/office/officeart/2005/8/layout/cycle2"/>
    <dgm:cxn modelId="{6AFB139E-3B0A-4754-81B6-C9352A470823}" type="presParOf" srcId="{C9BA4C0A-8A94-441B-9DAE-9895CA6E34B9}" destId="{95D50AB8-6159-4118-8515-FF9AACA7D8CB}"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24915-E9E5-4A24-971A-6886B9D48662}">
      <dsp:nvSpPr>
        <dsp:cNvPr id="0" name=""/>
        <dsp:cNvSpPr/>
      </dsp:nvSpPr>
      <dsp:spPr>
        <a:xfrm>
          <a:off x="2103841" y="484"/>
          <a:ext cx="1487845" cy="1487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Careers </a:t>
          </a:r>
        </a:p>
        <a:p>
          <a:pPr lvl="0" algn="ctr" defTabSz="622300">
            <a:lnSpc>
              <a:spcPct val="90000"/>
            </a:lnSpc>
            <a:spcBef>
              <a:spcPct val="0"/>
            </a:spcBef>
            <a:spcAft>
              <a:spcPct val="35000"/>
            </a:spcAft>
          </a:pPr>
          <a:r>
            <a:rPr lang="en-GB" sz="1400" b="1" kern="1200" dirty="0" smtClean="0"/>
            <a:t>Education, Information, Advice and Guidance</a:t>
          </a:r>
        </a:p>
        <a:p>
          <a:pPr lvl="0" algn="ctr" defTabSz="622300">
            <a:lnSpc>
              <a:spcPct val="90000"/>
            </a:lnSpc>
            <a:spcBef>
              <a:spcPct val="0"/>
            </a:spcBef>
            <a:spcAft>
              <a:spcPct val="35000"/>
            </a:spcAft>
          </a:pPr>
          <a:r>
            <a:rPr lang="en-GB" sz="1400" b="1" kern="1200" dirty="0" smtClean="0"/>
            <a:t>CEIAG</a:t>
          </a:r>
          <a:endParaRPr lang="en-GB" sz="1400" b="1" kern="1200" dirty="0"/>
        </a:p>
      </dsp:txBody>
      <dsp:txXfrm>
        <a:off x="2321731" y="218374"/>
        <a:ext cx="1052065" cy="1052065"/>
      </dsp:txXfrm>
    </dsp:sp>
    <dsp:sp modelId="{F4C29D5F-06DD-4222-AA6A-03C1984E8787}">
      <dsp:nvSpPr>
        <dsp:cNvPr id="0" name=""/>
        <dsp:cNvSpPr/>
      </dsp:nvSpPr>
      <dsp:spPr>
        <a:xfrm rot="2160000">
          <a:off x="3544585" y="1143165"/>
          <a:ext cx="395190" cy="5021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3555906" y="1208751"/>
        <a:ext cx="276633" cy="301289"/>
      </dsp:txXfrm>
    </dsp:sp>
    <dsp:sp modelId="{FA372194-1E6C-462C-BF8C-4F6E51FE5E27}">
      <dsp:nvSpPr>
        <dsp:cNvPr id="0" name=""/>
        <dsp:cNvSpPr/>
      </dsp:nvSpPr>
      <dsp:spPr>
        <a:xfrm>
          <a:off x="3910771" y="1313296"/>
          <a:ext cx="1487845" cy="1487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Employer Events</a:t>
          </a:r>
          <a:endParaRPr lang="en-GB" sz="1400" b="1" kern="1200" dirty="0"/>
        </a:p>
      </dsp:txBody>
      <dsp:txXfrm>
        <a:off x="4128661" y="1531186"/>
        <a:ext cx="1052065" cy="1052065"/>
      </dsp:txXfrm>
    </dsp:sp>
    <dsp:sp modelId="{CA5F3B5B-4973-4BCD-B054-5C1125B779B3}">
      <dsp:nvSpPr>
        <dsp:cNvPr id="0" name=""/>
        <dsp:cNvSpPr/>
      </dsp:nvSpPr>
      <dsp:spPr>
        <a:xfrm rot="6480000">
          <a:off x="4115462" y="2857595"/>
          <a:ext cx="395190" cy="5021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4193059" y="2901647"/>
        <a:ext cx="276633" cy="301289"/>
      </dsp:txXfrm>
    </dsp:sp>
    <dsp:sp modelId="{6300AC24-031C-4525-BC31-0182D0914197}">
      <dsp:nvSpPr>
        <dsp:cNvPr id="0" name=""/>
        <dsp:cNvSpPr/>
      </dsp:nvSpPr>
      <dsp:spPr>
        <a:xfrm>
          <a:off x="3220585" y="3437470"/>
          <a:ext cx="1487845" cy="1487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Job Shop</a:t>
          </a:r>
        </a:p>
        <a:p>
          <a:pPr lvl="0" algn="ctr" defTabSz="577850">
            <a:lnSpc>
              <a:spcPct val="90000"/>
            </a:lnSpc>
            <a:spcBef>
              <a:spcPct val="0"/>
            </a:spcBef>
            <a:spcAft>
              <a:spcPct val="35000"/>
            </a:spcAft>
          </a:pPr>
          <a:r>
            <a:rPr lang="en-GB" sz="1300" kern="1200" dirty="0" smtClean="0"/>
            <a:t>Part-time, placement and graduate vacancies</a:t>
          </a:r>
        </a:p>
      </dsp:txBody>
      <dsp:txXfrm>
        <a:off x="3438475" y="3655360"/>
        <a:ext cx="1052065" cy="1052065"/>
      </dsp:txXfrm>
    </dsp:sp>
    <dsp:sp modelId="{7E594D17-8286-4080-9360-4503CCD7FB10}">
      <dsp:nvSpPr>
        <dsp:cNvPr id="0" name=""/>
        <dsp:cNvSpPr/>
      </dsp:nvSpPr>
      <dsp:spPr>
        <a:xfrm rot="10800000">
          <a:off x="2661353" y="3930319"/>
          <a:ext cx="395190" cy="5021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2779910" y="4030748"/>
        <a:ext cx="276633" cy="301289"/>
      </dsp:txXfrm>
    </dsp:sp>
    <dsp:sp modelId="{AC5351C3-F126-49FD-A7BF-ABC137F8551C}">
      <dsp:nvSpPr>
        <dsp:cNvPr id="0" name=""/>
        <dsp:cNvSpPr/>
      </dsp:nvSpPr>
      <dsp:spPr>
        <a:xfrm>
          <a:off x="987096" y="3437470"/>
          <a:ext cx="1487845" cy="1487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Student Development Award</a:t>
          </a:r>
          <a:endParaRPr lang="en-GB" sz="1300" b="1" kern="1200" dirty="0"/>
        </a:p>
      </dsp:txBody>
      <dsp:txXfrm>
        <a:off x="1204986" y="3655360"/>
        <a:ext cx="1052065" cy="1052065"/>
      </dsp:txXfrm>
    </dsp:sp>
    <dsp:sp modelId="{33AD08F4-59C2-406F-B760-7665AA9E6A08}">
      <dsp:nvSpPr>
        <dsp:cNvPr id="0" name=""/>
        <dsp:cNvSpPr/>
      </dsp:nvSpPr>
      <dsp:spPr>
        <a:xfrm rot="15089938">
          <a:off x="1185320" y="2884877"/>
          <a:ext cx="391756" cy="5021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1262730" y="3041032"/>
        <a:ext cx="274229" cy="301289"/>
      </dsp:txXfrm>
    </dsp:sp>
    <dsp:sp modelId="{E872202A-FCFC-4627-B159-CFB4C0DD7DB5}">
      <dsp:nvSpPr>
        <dsp:cNvPr id="0" name=""/>
        <dsp:cNvSpPr/>
      </dsp:nvSpPr>
      <dsp:spPr>
        <a:xfrm>
          <a:off x="280418" y="1325557"/>
          <a:ext cx="1487845" cy="1487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MyCareerHub</a:t>
          </a:r>
        </a:p>
        <a:p>
          <a:pPr lvl="0" algn="ctr" defTabSz="577850">
            <a:lnSpc>
              <a:spcPct val="90000"/>
            </a:lnSpc>
            <a:spcBef>
              <a:spcPct val="0"/>
            </a:spcBef>
            <a:spcAft>
              <a:spcPct val="35000"/>
            </a:spcAft>
          </a:pPr>
          <a:r>
            <a:rPr lang="en-GB" sz="1300" kern="1200" dirty="0" smtClean="0"/>
            <a:t>Information resources</a:t>
          </a:r>
        </a:p>
      </dsp:txBody>
      <dsp:txXfrm>
        <a:off x="498308" y="1543447"/>
        <a:ext cx="1052065" cy="1052065"/>
      </dsp:txXfrm>
    </dsp:sp>
    <dsp:sp modelId="{C9BA4C0A-8A94-441B-9DAE-9895CA6E34B9}">
      <dsp:nvSpPr>
        <dsp:cNvPr id="0" name=""/>
        <dsp:cNvSpPr/>
      </dsp:nvSpPr>
      <dsp:spPr>
        <a:xfrm rot="19439656">
          <a:off x="1723714" y="1162626"/>
          <a:ext cx="406082" cy="5021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1735351" y="1298863"/>
        <a:ext cx="284257" cy="3012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BCA86-6002-4C7B-9FC4-E874409FAFC1}" type="datetimeFigureOut">
              <a:rPr lang="en-GB" smtClean="0"/>
              <a:t>21/10/15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CCABDE-B0CB-4802-B6D8-BD2B9579989D}" type="slidenum">
              <a:rPr lang="en-GB" smtClean="0"/>
              <a:t>‹#›</a:t>
            </a:fld>
            <a:endParaRPr lang="en-GB" dirty="0"/>
          </a:p>
        </p:txBody>
      </p:sp>
    </p:spTree>
    <p:extLst>
      <p:ext uri="{BB962C8B-B14F-4D97-AF65-F5344CB8AC3E}">
        <p14:creationId xmlns:p14="http://schemas.microsoft.com/office/powerpoint/2010/main" val="2586423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twitter.com/BUcareersweb"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CABDE-B0CB-4802-B6D8-BD2B9579989D}" type="slidenum">
              <a:rPr lang="en-GB" smtClean="0"/>
              <a:t>1</a:t>
            </a:fld>
            <a:endParaRPr lang="en-GB" dirty="0"/>
          </a:p>
        </p:txBody>
      </p:sp>
    </p:spTree>
    <p:extLst>
      <p:ext uri="{BB962C8B-B14F-4D97-AF65-F5344CB8AC3E}">
        <p14:creationId xmlns:p14="http://schemas.microsoft.com/office/powerpoint/2010/main" val="47684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Career and Employability Team offers information, advice and guidance regarding career choices and career planning, recruitment, skills development and career opportunities to enable students to explore, develop and realise their career potential.  We actively engage students in programmes of relevant, up-to-date employability curricula and</a:t>
            </a:r>
          </a:p>
          <a:p>
            <a:r>
              <a:rPr lang="en-GB" sz="1200" b="0" i="0" u="none" strike="noStrike" kern="1200" baseline="0" dirty="0" smtClean="0">
                <a:solidFill>
                  <a:schemeClr val="tx1"/>
                </a:solidFill>
                <a:latin typeface="+mn-lt"/>
                <a:ea typeface="+mn-ea"/>
                <a:cs typeface="+mn-cs"/>
              </a:rPr>
              <a:t>extra curricula activities.  We work with academic faculty communities as well as networks of employers, community organisations and career professionals. The service supports students to reflect on their learning and development and to articulate themselves effectively to employers.</a:t>
            </a:r>
            <a:endParaRPr lang="en-GB" dirty="0" smtClean="0"/>
          </a:p>
          <a:p>
            <a:endParaRPr lang="en-GB" dirty="0"/>
          </a:p>
        </p:txBody>
      </p:sp>
      <p:sp>
        <p:nvSpPr>
          <p:cNvPr id="4" name="Slide Number Placeholder 3"/>
          <p:cNvSpPr>
            <a:spLocks noGrp="1"/>
          </p:cNvSpPr>
          <p:nvPr>
            <p:ph type="sldNum" sz="quarter" idx="10"/>
          </p:nvPr>
        </p:nvSpPr>
        <p:spPr/>
        <p:txBody>
          <a:bodyPr/>
          <a:lstStyle/>
          <a:p>
            <a:fld id="{24CCABDE-B0CB-4802-B6D8-BD2B9579989D}" type="slidenum">
              <a:rPr lang="en-GB" smtClean="0"/>
              <a:t>2</a:t>
            </a:fld>
            <a:endParaRPr lang="en-GB" dirty="0"/>
          </a:p>
        </p:txBody>
      </p:sp>
    </p:spTree>
    <p:extLst>
      <p:ext uri="{BB962C8B-B14F-4D97-AF65-F5344CB8AC3E}">
        <p14:creationId xmlns:p14="http://schemas.microsoft.com/office/powerpoint/2010/main" val="189315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GB" sz="2800" dirty="0" smtClean="0">
                <a:latin typeface="Trebuchet MS" pitchFamily="34" charset="0"/>
                <a:hlinkClick r:id="rId3"/>
              </a:rPr>
              <a:t>https://twitter.com/Bucareersweb</a:t>
            </a:r>
            <a:endParaRPr lang="en-GB" sz="2800" dirty="0" smtClean="0">
              <a:latin typeface="Trebuchet MS" pitchFamily="34" charset="0"/>
            </a:endParaRPr>
          </a:p>
          <a:p>
            <a:r>
              <a:rPr lang="en-GB" dirty="0" smtClean="0"/>
              <a:t>One stop shop for all your careers information needs </a:t>
            </a:r>
          </a:p>
          <a:p>
            <a:r>
              <a:rPr lang="en-GB" altLang="en-US" dirty="0" smtClean="0"/>
              <a:t>- face to face appointments </a:t>
            </a:r>
          </a:p>
          <a:p>
            <a:r>
              <a:rPr lang="en-GB" altLang="en-US" dirty="0" smtClean="0"/>
              <a:t>	- email enquiries</a:t>
            </a:r>
          </a:p>
          <a:p>
            <a:r>
              <a:rPr lang="en-GB" altLang="en-US" dirty="0" smtClean="0"/>
              <a:t>	- “how to…” guides &amp; resources</a:t>
            </a:r>
          </a:p>
          <a:p>
            <a:r>
              <a:rPr lang="en-GB" altLang="en-US" dirty="0" smtClean="0"/>
              <a:t>	-  jobs</a:t>
            </a:r>
          </a:p>
          <a:p>
            <a:r>
              <a:rPr lang="en-GB" altLang="en-US" dirty="0" smtClean="0"/>
              <a:t>	- employer events</a:t>
            </a:r>
          </a:p>
          <a:p>
            <a:r>
              <a:rPr lang="en-GB" altLang="en-US" dirty="0" smtClean="0"/>
              <a:t>	- drop in enquiries – the edge</a:t>
            </a:r>
          </a:p>
          <a:p>
            <a:pPr marL="0" lvl="1"/>
            <a:endParaRPr lang="en-GB" sz="2800" dirty="0" smtClean="0">
              <a:latin typeface="Trebuchet MS" pitchFamily="34" charset="0"/>
            </a:endParaRPr>
          </a:p>
          <a:p>
            <a:endParaRPr lang="en-GB"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Arial Unicode MS" pitchFamily="34" charset="-128"/>
                <a:cs typeface="Arial Unicode MS" pitchFamily="34" charset="-128"/>
              </a:defRPr>
            </a:lvl1pPr>
            <a:lvl2pPr marL="742950" indent="-285750" eaLnBrk="0" hangingPunct="0">
              <a:defRPr>
                <a:solidFill>
                  <a:schemeClr val="tx1"/>
                </a:solidFill>
                <a:latin typeface="Arial" pitchFamily="34" charset="0"/>
                <a:ea typeface="Arial Unicode MS" pitchFamily="34" charset="-128"/>
                <a:cs typeface="Arial Unicode MS" pitchFamily="34" charset="-128"/>
              </a:defRPr>
            </a:lvl2pPr>
            <a:lvl3pPr marL="1143000" indent="-228600" eaLnBrk="0" hangingPunct="0">
              <a:defRPr>
                <a:solidFill>
                  <a:schemeClr val="tx1"/>
                </a:solidFill>
                <a:latin typeface="Arial" pitchFamily="34" charset="0"/>
                <a:ea typeface="Arial Unicode MS" pitchFamily="34" charset="-128"/>
                <a:cs typeface="Arial Unicode MS" pitchFamily="34" charset="-128"/>
              </a:defRPr>
            </a:lvl3pPr>
            <a:lvl4pPr marL="1600200" indent="-228600" eaLnBrk="0" hangingPunct="0">
              <a:defRPr>
                <a:solidFill>
                  <a:schemeClr val="tx1"/>
                </a:solidFill>
                <a:latin typeface="Arial" pitchFamily="34" charset="0"/>
                <a:ea typeface="Arial Unicode MS" pitchFamily="34" charset="-128"/>
                <a:cs typeface="Arial Unicode MS" pitchFamily="34" charset="-128"/>
              </a:defRPr>
            </a:lvl4pPr>
            <a:lvl5pPr marL="2057400" indent="-228600" eaLnBrk="0" hangingPunct="0">
              <a:defRPr>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cs typeface="Arial Unicode MS" pitchFamily="34" charset="-128"/>
              </a:defRPr>
            </a:lvl9pPr>
          </a:lstStyle>
          <a:p>
            <a:pPr eaLnBrk="1" hangingPunct="1"/>
            <a:fld id="{34C721EF-4C87-41AA-B9FB-DE32D6C750B6}" type="slidenum">
              <a:rPr lang="en-GB">
                <a:solidFill>
                  <a:srgbClr val="000000"/>
                </a:solidFill>
              </a:rPr>
              <a:pPr eaLnBrk="1" hangingPunct="1"/>
              <a:t>4</a:t>
            </a:fld>
            <a:endParaRPr lang="en-GB"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CABDE-B0CB-4802-B6D8-BD2B9579989D}" type="slidenum">
              <a:rPr lang="en-GB" smtClean="0"/>
              <a:t>5</a:t>
            </a:fld>
            <a:endParaRPr lang="en-GB" dirty="0"/>
          </a:p>
        </p:txBody>
      </p:sp>
    </p:spTree>
    <p:extLst>
      <p:ext uri="{BB962C8B-B14F-4D97-AF65-F5344CB8AC3E}">
        <p14:creationId xmlns:p14="http://schemas.microsoft.com/office/powerpoint/2010/main" val="131555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CABDE-B0CB-4802-B6D8-BD2B9579989D}" type="slidenum">
              <a:rPr lang="en-GB" smtClean="0"/>
              <a:t>7</a:t>
            </a:fld>
            <a:endParaRPr lang="en-GB" dirty="0"/>
          </a:p>
        </p:txBody>
      </p:sp>
    </p:spTree>
    <p:extLst>
      <p:ext uri="{BB962C8B-B14F-4D97-AF65-F5344CB8AC3E}">
        <p14:creationId xmlns:p14="http://schemas.microsoft.com/office/powerpoint/2010/main" val="339388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Confidential &amp; impartial advice and guidance on any careers related matter</a:t>
            </a:r>
          </a:p>
          <a:p>
            <a:pPr marL="171450" indent="-171450">
              <a:buFontTx/>
              <a:buChar char="-"/>
            </a:pPr>
            <a:r>
              <a:rPr lang="en-GB" dirty="0" smtClean="0"/>
              <a:t>Careers</a:t>
            </a:r>
            <a:r>
              <a:rPr lang="en-GB" baseline="0" dirty="0" smtClean="0"/>
              <a:t> support during your time at BU and up to 3 years after graduating.</a:t>
            </a:r>
            <a:endParaRPr lang="en-GB" dirty="0"/>
          </a:p>
        </p:txBody>
      </p:sp>
      <p:sp>
        <p:nvSpPr>
          <p:cNvPr id="4" name="Slide Number Placeholder 3"/>
          <p:cNvSpPr>
            <a:spLocks noGrp="1"/>
          </p:cNvSpPr>
          <p:nvPr>
            <p:ph type="sldNum" sz="quarter" idx="10"/>
          </p:nvPr>
        </p:nvSpPr>
        <p:spPr/>
        <p:txBody>
          <a:bodyPr/>
          <a:lstStyle/>
          <a:p>
            <a:pPr>
              <a:defRPr/>
            </a:pPr>
            <a:fld id="{908B0FD4-F23B-4206-993D-D0A4D9232FE8}"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152954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509785-C5F0-4C3A-8079-502069F4EB4C}" type="slidenum">
              <a:rPr lang="en-GB" smtClean="0"/>
              <a:pPr>
                <a:defRPr/>
              </a:pPr>
              <a:t>12</a:t>
            </a:fld>
            <a:endParaRPr lang="en-GB" dirty="0"/>
          </a:p>
        </p:txBody>
      </p:sp>
    </p:spTree>
    <p:extLst>
      <p:ext uri="{BB962C8B-B14F-4D97-AF65-F5344CB8AC3E}">
        <p14:creationId xmlns:p14="http://schemas.microsoft.com/office/powerpoint/2010/main" val="283051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Confidential &amp; impartial advice and guidance on any careers related matter</a:t>
            </a:r>
          </a:p>
          <a:p>
            <a:pPr marL="171450" indent="-171450">
              <a:buFontTx/>
              <a:buChar char="-"/>
            </a:pPr>
            <a:r>
              <a:rPr lang="en-GB" dirty="0" smtClean="0"/>
              <a:t>Careers</a:t>
            </a:r>
            <a:r>
              <a:rPr lang="en-GB" baseline="0" dirty="0" smtClean="0"/>
              <a:t> support during your time at BU and up to 3 years after you have left</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08B0FD4-F23B-4206-993D-D0A4D9232FE8}"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152954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157202-613F-412F-A024-1150495F22CA}"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350162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21/10/15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21/10/15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studentportal.bournemouth.ac.uk/career/development-award/development-award.html" TargetMode="External"/><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1" Type="http://schemas.openxmlformats.org/officeDocument/2006/relationships/hyperlink" Target="https://mycareerhub.bournemouth.ac.uk/Resources.chpx" TargetMode="External"/><Relationship Id="rId12" Type="http://schemas.openxmlformats.org/officeDocument/2006/relationships/hyperlink" Target="https://mycareerhub.bournemouth.ac.uk/Questions.chpx" TargetMode="External"/><Relationship Id="rId13"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mycareerhub.bournemouth.ac.uk/Appointments.chpx" TargetMode="External"/><Relationship Id="rId4" Type="http://schemas.openxmlformats.org/officeDocument/2006/relationships/hyperlink" Target="https://mycareerhub.bournemouth.ac.uk/ViewFaq.chpx?id=438191" TargetMode="External"/><Relationship Id="rId5" Type="http://schemas.openxmlformats.org/officeDocument/2006/relationships/hyperlink" Target="https://mycareerhub.bournemouth.ac.uk/BrowseEvents.chpx?v=1" TargetMode="External"/><Relationship Id="rId6" Type="http://schemas.openxmlformats.org/officeDocument/2006/relationships/hyperlink" Target="http://studentportal.bournemouth.ac.uk/career/ges/" TargetMode="External"/><Relationship Id="rId7" Type="http://schemas.openxmlformats.org/officeDocument/2006/relationships/hyperlink" Target="https://mycareerhub.bournemouth.ac.uk/workgroups/part-time-job-shop-website" TargetMode="External"/><Relationship Id="rId8" Type="http://schemas.openxmlformats.org/officeDocument/2006/relationships/hyperlink" Target="http://studentportal.bournemouth.ac.uk/career/development-award/development-award.html" TargetMode="External"/><Relationship Id="rId9" Type="http://schemas.openxmlformats.org/officeDocument/2006/relationships/hyperlink" Target="http://bucareers.wordpress.com/" TargetMode="External"/><Relationship Id="rId10" Type="http://schemas.openxmlformats.org/officeDocument/2006/relationships/hyperlink" Target="https://twitter.com/BUcareersweb"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mycareerhub.bournemouth.ac.uk/" TargetMode="External"/><Relationship Id="rId4" Type="http://schemas.openxmlformats.org/officeDocument/2006/relationships/hyperlink" Target="http://staffintranet.bournemouth.ac.uk/aboutbu/professionalservices/studentsupportservices/careersemployability/" TargetMode="External"/><Relationship Id="rId5" Type="http://schemas.openxmlformats.org/officeDocument/2006/relationships/hyperlink" Target="mailto:careers@bournemouth.ac.uk" TargetMode="External"/><Relationship Id="rId6" Type="http://schemas.openxmlformats.org/officeDocument/2006/relationships/hyperlink" Target="mailto:recruit@bournemouth.ac.uk" TargetMode="External"/><Relationship Id="rId7" Type="http://schemas.openxmlformats.org/officeDocument/2006/relationships/image" Target="../media/image3.png"/><Relationship Id="rId8"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mycareerhub.bournemouth.ac.uk/" TargetMode="External"/><Relationship Id="rId5" Type="http://schemas.openxmlformats.org/officeDocument/2006/relationships/hyperlink" Target="https://twitter.com/BUcareersweb" TargetMode="External"/><Relationship Id="rId6" Type="http://schemas.openxmlformats.org/officeDocument/2006/relationships/image" Target="../media/image3.png"/><Relationship Id="rId7"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hyperlink" Target="http://www.bournemouth.ac.uk/mycareerhub"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mycareerhub.bournemouth.ac.uk/" TargetMode="External"/><Relationship Id="rId4" Type="http://schemas.openxmlformats.org/officeDocument/2006/relationships/image" Target="../media/image1.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1470025"/>
          </a:xfrm>
        </p:spPr>
        <p:txBody>
          <a:bodyPr>
            <a:normAutofit/>
          </a:bodyPr>
          <a:lstStyle/>
          <a:p>
            <a:r>
              <a:rPr lang="en-GB" dirty="0"/>
              <a:t/>
            </a:r>
            <a:br>
              <a:rPr lang="en-GB" dirty="0"/>
            </a:br>
            <a:endParaRPr lang="en-GB" dirty="0"/>
          </a:p>
        </p:txBody>
      </p:sp>
      <p:sp>
        <p:nvSpPr>
          <p:cNvPr id="3" name="Subtitle 2"/>
          <p:cNvSpPr>
            <a:spLocks noGrp="1"/>
          </p:cNvSpPr>
          <p:nvPr>
            <p:ph type="subTitle" idx="1"/>
          </p:nvPr>
        </p:nvSpPr>
        <p:spPr>
          <a:xfrm>
            <a:off x="1371600" y="4953000"/>
            <a:ext cx="6400800" cy="1066800"/>
          </a:xfrm>
        </p:spPr>
        <p:txBody>
          <a:bodyPr>
            <a:normAutofit/>
          </a:bodyPr>
          <a:lstStyle/>
          <a:p>
            <a:r>
              <a:rPr lang="en-GB" sz="4800" b="1" dirty="0">
                <a:solidFill>
                  <a:schemeClr val="tx1"/>
                </a:solidFill>
                <a:effectLst>
                  <a:outerShdw blurRad="38100" dist="38100" dir="2700000" algn="tl">
                    <a:srgbClr val="000000">
                      <a:alpha val="43137"/>
                    </a:srgbClr>
                  </a:outerShdw>
                </a:effectLst>
              </a:rPr>
              <a:t>Guide for </a:t>
            </a:r>
            <a:r>
              <a:rPr lang="en-GB" sz="4800" b="1" dirty="0" smtClean="0">
                <a:solidFill>
                  <a:schemeClr val="tx1"/>
                </a:solidFill>
                <a:effectLst>
                  <a:outerShdw blurRad="38100" dist="38100" dir="2700000" algn="tl">
                    <a:srgbClr val="000000">
                      <a:alpha val="43137"/>
                    </a:srgbClr>
                  </a:outerShdw>
                </a:effectLst>
              </a:rPr>
              <a:t>students</a:t>
            </a:r>
            <a:endParaRPr lang="en-GB" sz="4800" b="1" dirty="0">
              <a:solidFill>
                <a:schemeClr val="tx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14400"/>
            <a:ext cx="4166233" cy="368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0850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04813"/>
            <a:ext cx="6567488" cy="1008062"/>
          </a:xfrm>
        </p:spPr>
        <p:txBody>
          <a:bodyPr/>
          <a:lstStyle/>
          <a:p>
            <a:r>
              <a:rPr lang="en-GB" b="1" dirty="0" smtClean="0">
                <a:effectLst>
                  <a:outerShdw blurRad="38100" dist="38100" dir="2700000" algn="tl">
                    <a:srgbClr val="000000">
                      <a:alpha val="43137"/>
                    </a:srgbClr>
                  </a:outerShdw>
                </a:effectLst>
              </a:rPr>
              <a:t>Careers Appointments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509356"/>
            <a:ext cx="9372600" cy="5348644"/>
          </a:xfrm>
        </p:spPr>
        <p:txBody>
          <a:bodyPr>
            <a:normAutofit/>
          </a:bodyPr>
          <a:lstStyle/>
          <a:p>
            <a:pPr marL="0" indent="0" algn="ctr">
              <a:buNone/>
            </a:pPr>
            <a:r>
              <a:rPr lang="en-GB" sz="2800" b="1" dirty="0" smtClean="0"/>
              <a:t> 	Book on MyCareerHub or Call 01202 961663</a:t>
            </a:r>
          </a:p>
          <a:p>
            <a:endParaRPr lang="en-GB" sz="2100" b="1" dirty="0"/>
          </a:p>
        </p:txBody>
      </p:sp>
      <p:sp>
        <p:nvSpPr>
          <p:cNvPr id="6" name="Rectangle 5"/>
          <p:cNvSpPr/>
          <p:nvPr/>
        </p:nvSpPr>
        <p:spPr>
          <a:xfrm>
            <a:off x="5111149" y="6488668"/>
            <a:ext cx="3209981" cy="307777"/>
          </a:xfrm>
          <a:prstGeom prst="rect">
            <a:avLst/>
          </a:prstGeom>
        </p:spPr>
        <p:txBody>
          <a:bodyPr wrap="none">
            <a:spAutoFit/>
          </a:bodyPr>
          <a:lstStyle/>
          <a:p>
            <a:r>
              <a:rPr lang="en-GB" sz="1400" b="1" dirty="0"/>
              <a:t>http://mycareerhub.bournemouth.ac.uk</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57400"/>
            <a:ext cx="9144000" cy="443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5" y="0"/>
            <a:ext cx="172364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4992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44063" cy="6858000"/>
          </a:xfrm>
          <a:prstGeom prst="rect">
            <a:avLst/>
          </a:prstGeom>
          <a:noFill/>
          <a:ln w="9525">
            <a:noFill/>
            <a:miter lim="800000"/>
            <a:headEnd/>
            <a:tailEnd/>
          </a:ln>
        </p:spPr>
      </p:pic>
      <p:pic>
        <p:nvPicPr>
          <p:cNvPr id="53250" name="Picture 3" descr="4257-BU Student Development Award logo block-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57188"/>
            <a:ext cx="6134100" cy="1714500"/>
          </a:xfrm>
          <a:prstGeom prst="rect">
            <a:avLst/>
          </a:prstGeom>
          <a:noFill/>
          <a:ln w="9525">
            <a:noFill/>
            <a:miter lim="800000"/>
            <a:headEnd/>
            <a:tailEnd/>
          </a:ln>
        </p:spPr>
      </p:pic>
      <p:sp>
        <p:nvSpPr>
          <p:cNvPr id="2" name="TextBox 1"/>
          <p:cNvSpPr txBox="1"/>
          <p:nvPr/>
        </p:nvSpPr>
        <p:spPr>
          <a:xfrm>
            <a:off x="107504" y="2591321"/>
            <a:ext cx="9083192" cy="3554819"/>
          </a:xfrm>
          <a:prstGeom prst="rect">
            <a:avLst/>
          </a:prstGeom>
          <a:noFill/>
        </p:spPr>
        <p:txBody>
          <a:bodyPr wrap="none" rtlCol="0">
            <a:spAutoFit/>
          </a:bodyPr>
          <a:lstStyle/>
          <a:p>
            <a:r>
              <a:rPr lang="en-GB" sz="4400" dirty="0" smtClean="0">
                <a:solidFill>
                  <a:schemeClr val="bg1"/>
                </a:solidFill>
              </a:rPr>
              <a:t>Stand out from the crowd</a:t>
            </a:r>
          </a:p>
          <a:p>
            <a:r>
              <a:rPr lang="en-GB" sz="2800" dirty="0" smtClean="0">
                <a:solidFill>
                  <a:schemeClr val="bg1"/>
                </a:solidFill>
              </a:rPr>
              <a:t>Improve your employability skills from the</a:t>
            </a:r>
          </a:p>
          <a:p>
            <a:r>
              <a:rPr lang="en-GB" sz="2800" dirty="0" smtClean="0">
                <a:solidFill>
                  <a:schemeClr val="bg1"/>
                </a:solidFill>
              </a:rPr>
              <a:t>extra-curricular activities you enjoy</a:t>
            </a:r>
          </a:p>
          <a:p>
            <a:endParaRPr lang="en-GB" sz="2400" dirty="0" smtClean="0">
              <a:solidFill>
                <a:schemeClr val="bg1"/>
              </a:solidFill>
            </a:endParaRPr>
          </a:p>
          <a:p>
            <a:r>
              <a:rPr lang="en-GB" sz="2800" dirty="0" smtClean="0">
                <a:solidFill>
                  <a:schemeClr val="accent6">
                    <a:lumMod val="75000"/>
                  </a:schemeClr>
                </a:solidFill>
              </a:rPr>
              <a:t>Find out more at </a:t>
            </a:r>
          </a:p>
          <a:p>
            <a:r>
              <a:rPr lang="en-GB" sz="2000" dirty="0" smtClean="0">
                <a:solidFill>
                  <a:schemeClr val="bg1"/>
                </a:solidFill>
              </a:rPr>
              <a:t>https://www1.bournemouth.ac.uk/students/careers/bu-student-development-award</a:t>
            </a:r>
          </a:p>
          <a:p>
            <a:pPr>
              <a:spcBef>
                <a:spcPts val="600"/>
              </a:spcBef>
            </a:pPr>
            <a:r>
              <a:rPr lang="en-GB" sz="2800" dirty="0" smtClean="0">
                <a:solidFill>
                  <a:schemeClr val="accent6">
                    <a:lumMod val="75000"/>
                  </a:schemeClr>
                </a:solidFill>
              </a:rPr>
              <a:t>Watch at</a:t>
            </a:r>
          </a:p>
          <a:p>
            <a:r>
              <a:rPr lang="en-GB" sz="2000" dirty="0" smtClean="0">
                <a:solidFill>
                  <a:schemeClr val="bg1"/>
                </a:solidFill>
              </a:rPr>
              <a:t>https://youtu.be/C13Gw_3Vgjk </a:t>
            </a:r>
            <a:endParaRPr lang="en-GB" sz="2000" dirty="0">
              <a:solidFill>
                <a:schemeClr val="bg1"/>
              </a:solidFill>
            </a:endParaRPr>
          </a:p>
        </p:txBody>
      </p:sp>
    </p:spTree>
    <p:extLst>
      <p:ext uri="{BB962C8B-B14F-4D97-AF65-F5344CB8AC3E}">
        <p14:creationId xmlns:p14="http://schemas.microsoft.com/office/powerpoint/2010/main" val="114615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 y="214312"/>
            <a:ext cx="3399559" cy="928687"/>
          </a:xfrm>
          <a:prstGeom prst="rect">
            <a:avLst/>
          </a:prstGeom>
          <a:noFill/>
          <a:ln w="9525">
            <a:noFill/>
            <a:miter lim="800000"/>
            <a:headEnd/>
            <a:tailEnd/>
          </a:ln>
        </p:spPr>
      </p:pic>
      <p:pic>
        <p:nvPicPr>
          <p:cNvPr id="58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438" y="214313"/>
            <a:ext cx="914400" cy="928687"/>
          </a:xfrm>
          <a:prstGeom prst="rect">
            <a:avLst/>
          </a:prstGeom>
          <a:noFill/>
          <a:ln w="9525">
            <a:noFill/>
            <a:miter lim="800000"/>
            <a:headEnd/>
            <a:tailEnd/>
          </a:ln>
        </p:spPr>
      </p:pic>
      <p:sp>
        <p:nvSpPr>
          <p:cNvPr id="58372" name="Rectangle 4"/>
          <p:cNvSpPr>
            <a:spLocks noChangeArrowheads="1"/>
          </p:cNvSpPr>
          <p:nvPr/>
        </p:nvSpPr>
        <p:spPr bwMode="auto">
          <a:xfrm>
            <a:off x="265172" y="1580599"/>
            <a:ext cx="8572500" cy="646331"/>
          </a:xfrm>
          <a:prstGeom prst="rect">
            <a:avLst/>
          </a:prstGeom>
          <a:noFill/>
          <a:ln w="9525">
            <a:noFill/>
            <a:miter lim="800000"/>
            <a:headEnd/>
            <a:tailEnd/>
          </a:ln>
        </p:spPr>
        <p:txBody>
          <a:bodyPr>
            <a:spAutoFit/>
          </a:bodyPr>
          <a:lstStyle/>
          <a:p>
            <a:pPr>
              <a:buFont typeface="Arial" charset="0"/>
              <a:buNone/>
            </a:pPr>
            <a:r>
              <a:rPr lang="en-GB" sz="3600" dirty="0" smtClean="0">
                <a:solidFill>
                  <a:schemeClr val="tx2"/>
                </a:solidFill>
              </a:rPr>
              <a:t>How the Award Works</a:t>
            </a:r>
            <a:endParaRPr lang="en-GB" sz="3600" dirty="0">
              <a:solidFill>
                <a:schemeClr val="tx2"/>
              </a:solidFill>
            </a:endParaRPr>
          </a:p>
        </p:txBody>
      </p:sp>
      <p:sp>
        <p:nvSpPr>
          <p:cNvPr id="6" name="TextBox 3"/>
          <p:cNvSpPr txBox="1">
            <a:spLocks noChangeArrowheads="1"/>
          </p:cNvSpPr>
          <p:nvPr/>
        </p:nvSpPr>
        <p:spPr bwMode="auto">
          <a:xfrm>
            <a:off x="4441065" y="6303308"/>
            <a:ext cx="4235391" cy="369887"/>
          </a:xfrm>
          <a:prstGeom prst="rect">
            <a:avLst/>
          </a:prstGeom>
          <a:noFill/>
          <a:ln w="9525">
            <a:noFill/>
            <a:miter lim="800000"/>
            <a:headEnd/>
            <a:tailEnd/>
          </a:ln>
        </p:spPr>
        <p:txBody>
          <a:bodyPr wrap="square">
            <a:spAutoFit/>
          </a:bodyPr>
          <a:lstStyle/>
          <a:p>
            <a:r>
              <a:rPr lang="en-GB" dirty="0">
                <a:solidFill>
                  <a:schemeClr val="tx2"/>
                </a:solidFill>
              </a:rPr>
              <a:t>www.bournemouth.ac.uk/student/award</a:t>
            </a:r>
          </a:p>
        </p:txBody>
      </p:sp>
      <p:pic>
        <p:nvPicPr>
          <p:cNvPr id="11" name="Picture 10">
            <a:hlinkClick r:id="rId5"/>
          </p:cNvPr>
          <p:cNvPicPr/>
          <p:nvPr/>
        </p:nvPicPr>
        <p:blipFill rotWithShape="1">
          <a:blip r:embed="rId6"/>
          <a:srcRect l="38610" t="63313" r="39090" b="12130"/>
          <a:stretch/>
        </p:blipFill>
        <p:spPr bwMode="auto">
          <a:xfrm>
            <a:off x="1763688" y="2492897"/>
            <a:ext cx="5544616" cy="3319258"/>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4536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GB" b="1" dirty="0" smtClean="0">
                <a:effectLst>
                  <a:outerShdw blurRad="38100" dist="38100" dir="2700000" algn="tl">
                    <a:srgbClr val="000000">
                      <a:alpha val="43137"/>
                    </a:srgbClr>
                  </a:outerShdw>
                </a:effectLst>
              </a:rPr>
              <a:t>What we offer</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5601" y="1948441"/>
            <a:ext cx="8331199" cy="4577795"/>
          </a:xfrm>
        </p:spPr>
        <p:txBody>
          <a:bodyPr>
            <a:normAutofit lnSpcReduction="10000"/>
          </a:bodyPr>
          <a:lstStyle/>
          <a:p>
            <a:pPr>
              <a:buFont typeface="+mj-lt"/>
              <a:buAutoNum type="arabicPeriod"/>
            </a:pPr>
            <a:r>
              <a:rPr lang="en-GB" sz="2000" b="1" dirty="0">
                <a:hlinkClick r:id="rId3" action="ppaction://hlinkfile"/>
              </a:rPr>
              <a:t>Careers appointments (face to face, telephone, skype) </a:t>
            </a:r>
            <a:endParaRPr lang="en-GB" sz="2000" b="1" dirty="0" smtClean="0"/>
          </a:p>
          <a:p>
            <a:pPr>
              <a:buFont typeface="+mj-lt"/>
              <a:buAutoNum type="arabicPeriod"/>
            </a:pPr>
            <a:r>
              <a:rPr lang="en-GB" sz="2000" b="1" dirty="0" smtClean="0"/>
              <a:t>Practice </a:t>
            </a:r>
            <a:r>
              <a:rPr lang="en-GB" sz="2000" b="1" dirty="0"/>
              <a:t>Psychometric Tests for Free: </a:t>
            </a:r>
            <a:r>
              <a:rPr lang="en-GB" sz="2000" b="1" dirty="0">
                <a:hlinkClick r:id="rId4"/>
              </a:rPr>
              <a:t>Profiling for </a:t>
            </a:r>
            <a:r>
              <a:rPr lang="en-GB" sz="2000" b="1" dirty="0" smtClean="0">
                <a:hlinkClick r:id="rId4"/>
              </a:rPr>
              <a:t>Success</a:t>
            </a:r>
            <a:endParaRPr lang="en-GB" sz="2000" b="1" dirty="0"/>
          </a:p>
          <a:p>
            <a:pPr>
              <a:buFont typeface="+mj-lt"/>
              <a:buAutoNum type="arabicPeriod"/>
            </a:pPr>
            <a:r>
              <a:rPr lang="en-GB" sz="2000" b="1" dirty="0" smtClean="0"/>
              <a:t>Participate </a:t>
            </a:r>
            <a:r>
              <a:rPr lang="en-GB" sz="2000" b="1" dirty="0"/>
              <a:t>in </a:t>
            </a:r>
            <a:r>
              <a:rPr lang="en-GB" sz="2000" b="1" dirty="0">
                <a:hlinkClick r:id="rId5"/>
              </a:rPr>
              <a:t>Employer events</a:t>
            </a:r>
            <a:r>
              <a:rPr lang="en-GB" sz="2000" b="1" dirty="0"/>
              <a:t> &amp; </a:t>
            </a:r>
            <a:r>
              <a:rPr lang="en-GB" sz="2000" b="1" dirty="0">
                <a:hlinkClick r:id="rId5"/>
              </a:rPr>
              <a:t>Skills </a:t>
            </a:r>
            <a:r>
              <a:rPr lang="en-GB" sz="2000" b="1" dirty="0" smtClean="0">
                <a:hlinkClick r:id="rId5"/>
              </a:rPr>
              <a:t>Workshops</a:t>
            </a:r>
            <a:endParaRPr lang="en-GB" sz="2000" b="1" dirty="0"/>
          </a:p>
          <a:p>
            <a:pPr>
              <a:buFont typeface="+mj-lt"/>
              <a:buAutoNum type="arabicPeriod"/>
            </a:pPr>
            <a:r>
              <a:rPr lang="en-GB" sz="2000" b="1" dirty="0" smtClean="0"/>
              <a:t>Network </a:t>
            </a:r>
            <a:r>
              <a:rPr lang="en-GB" sz="2000" b="1" dirty="0"/>
              <a:t>with graduate employers at the </a:t>
            </a:r>
            <a:r>
              <a:rPr lang="en-GB" sz="2000" b="1" dirty="0">
                <a:hlinkClick r:id="rId6"/>
              </a:rPr>
              <a:t>Graduate and Placements Fair </a:t>
            </a:r>
            <a:endParaRPr lang="en-GB" sz="2000" b="1" dirty="0" smtClean="0"/>
          </a:p>
          <a:p>
            <a:pPr>
              <a:buFont typeface="+mj-lt"/>
              <a:buAutoNum type="arabicPeriod"/>
            </a:pPr>
            <a:r>
              <a:rPr lang="en-GB" sz="2000" b="1" dirty="0" smtClean="0"/>
              <a:t>Find </a:t>
            </a:r>
            <a:r>
              <a:rPr lang="en-GB" sz="2000" b="1" dirty="0"/>
              <a:t>and apply for jobs via the </a:t>
            </a:r>
            <a:r>
              <a:rPr lang="en-GB" sz="2000" b="1" dirty="0">
                <a:hlinkClick r:id="rId7"/>
              </a:rPr>
              <a:t>Job Shop </a:t>
            </a:r>
            <a:endParaRPr lang="en-GB" sz="2000" b="1" dirty="0" smtClean="0"/>
          </a:p>
          <a:p>
            <a:pPr>
              <a:buFont typeface="+mj-lt"/>
              <a:buAutoNum type="arabicPeriod"/>
            </a:pPr>
            <a:r>
              <a:rPr lang="en-GB" sz="2000" b="1" dirty="0" smtClean="0">
                <a:hlinkClick r:id="rId8"/>
              </a:rPr>
              <a:t>Student Development Award</a:t>
            </a:r>
            <a:endParaRPr lang="en-GB" sz="2000" b="1" dirty="0"/>
          </a:p>
          <a:p>
            <a:pPr marL="0" indent="0">
              <a:buNone/>
            </a:pPr>
            <a:r>
              <a:rPr lang="en-GB" sz="2000" b="1" dirty="0" smtClean="0"/>
              <a:t>7</a:t>
            </a:r>
            <a:r>
              <a:rPr lang="en-GB" sz="2000" b="1" dirty="0"/>
              <a:t>. </a:t>
            </a:r>
            <a:r>
              <a:rPr lang="en-GB" sz="2000" b="1" dirty="0" smtClean="0"/>
              <a:t> Careers </a:t>
            </a:r>
            <a:r>
              <a:rPr lang="en-GB" sz="2000" b="1" dirty="0"/>
              <a:t>Resources</a:t>
            </a:r>
          </a:p>
          <a:p>
            <a:pPr lvl="1"/>
            <a:r>
              <a:rPr lang="en-GB" sz="2000" b="1" dirty="0">
                <a:hlinkClick r:id="rId9"/>
              </a:rPr>
              <a:t>Employability Blog</a:t>
            </a:r>
            <a:r>
              <a:rPr lang="en-GB" sz="2000" b="1" dirty="0"/>
              <a:t> – Sign up to the RSS feed to keep informed of new items being posted!</a:t>
            </a:r>
          </a:p>
          <a:p>
            <a:pPr lvl="1"/>
            <a:r>
              <a:rPr lang="en-GB" sz="2000" b="1" dirty="0">
                <a:hlinkClick r:id="rId10"/>
              </a:rPr>
              <a:t>BU Careers Twitter Page</a:t>
            </a:r>
            <a:endParaRPr lang="en-GB" sz="2000" b="1" dirty="0"/>
          </a:p>
          <a:p>
            <a:pPr lvl="1"/>
            <a:r>
              <a:rPr lang="en-GB" sz="2000" b="1" dirty="0" smtClean="0"/>
              <a:t>Book loans </a:t>
            </a:r>
            <a:r>
              <a:rPr lang="en-GB" sz="2000" b="1" dirty="0"/>
              <a:t>in the </a:t>
            </a:r>
            <a:r>
              <a:rPr lang="en-GB" sz="2000" b="1" dirty="0" smtClean="0"/>
              <a:t>Edge</a:t>
            </a:r>
          </a:p>
          <a:p>
            <a:pPr lvl="1"/>
            <a:r>
              <a:rPr lang="en-GB" sz="2000" b="1" dirty="0" smtClean="0"/>
              <a:t>Online </a:t>
            </a:r>
            <a:r>
              <a:rPr lang="en-GB" sz="2000" b="1" dirty="0"/>
              <a:t>resources  on </a:t>
            </a:r>
            <a:r>
              <a:rPr lang="en-GB" sz="2000" b="1" dirty="0">
                <a:hlinkClick r:id="rId11"/>
              </a:rPr>
              <a:t>MCH</a:t>
            </a:r>
            <a:endParaRPr lang="en-GB" sz="2000" b="1" dirty="0"/>
          </a:p>
          <a:p>
            <a:pPr marL="0" indent="0">
              <a:buNone/>
            </a:pPr>
            <a:r>
              <a:rPr lang="en-GB" sz="2000" b="1" dirty="0" smtClean="0"/>
              <a:t>8</a:t>
            </a:r>
            <a:r>
              <a:rPr lang="en-GB" sz="2000" b="1" dirty="0"/>
              <a:t>. </a:t>
            </a:r>
            <a:r>
              <a:rPr lang="en-GB" sz="2000" b="1" dirty="0">
                <a:hlinkClick r:id="rId12" action="ppaction://hlinkfile"/>
              </a:rPr>
              <a:t>'Ask us a Question' Service</a:t>
            </a:r>
            <a:endParaRPr lang="en-GB" sz="2000" b="1" dirty="0"/>
          </a:p>
          <a:p>
            <a:pPr marL="0" indent="0">
              <a:buNone/>
            </a:pPr>
            <a:endParaRPr lang="en-GB" sz="1600" b="1" dirty="0" smtClean="0"/>
          </a:p>
          <a:p>
            <a:pPr marL="0" indent="0">
              <a:buNone/>
            </a:pPr>
            <a:endParaRPr lang="en-GB" sz="1600" b="1" dirty="0" smtClean="0">
              <a:hlinkClick r:id="rId7"/>
            </a:endParaRPr>
          </a:p>
        </p:txBody>
      </p:sp>
      <p:sp>
        <p:nvSpPr>
          <p:cNvPr id="6" name="Rectangle 5"/>
          <p:cNvSpPr/>
          <p:nvPr/>
        </p:nvSpPr>
        <p:spPr>
          <a:xfrm>
            <a:off x="5111149" y="6488668"/>
            <a:ext cx="3209981" cy="307777"/>
          </a:xfrm>
          <a:prstGeom prst="rect">
            <a:avLst/>
          </a:prstGeom>
        </p:spPr>
        <p:txBody>
          <a:bodyPr wrap="none">
            <a:spAutoFit/>
          </a:bodyPr>
          <a:lstStyle/>
          <a:p>
            <a:r>
              <a:rPr lang="en-GB" sz="1400" b="1" dirty="0"/>
              <a:t>http://mycareerhub.bournemouth.ac.uk</a:t>
            </a:r>
          </a:p>
        </p:txBody>
      </p:sp>
      <p:pic>
        <p:nvPicPr>
          <p:cNvPr id="7"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95" y="0"/>
            <a:ext cx="172364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1231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Box 5"/>
          <p:cNvSpPr txBox="1">
            <a:spLocks noChangeArrowheads="1"/>
          </p:cNvSpPr>
          <p:nvPr/>
        </p:nvSpPr>
        <p:spPr bwMode="auto">
          <a:xfrm>
            <a:off x="374674" y="2209800"/>
            <a:ext cx="829841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GB" sz="3600" b="1" dirty="0" smtClean="0">
                <a:solidFill>
                  <a:srgbClr val="000000"/>
                </a:solidFill>
                <a:latin typeface="Calibri" pitchFamily="34" charset="0"/>
                <a:cs typeface="Calibri" pitchFamily="34" charset="0"/>
                <a:hlinkClick r:id="rId3"/>
              </a:rPr>
              <a:t>http://mycareerhub.bournemouth.ac.uk</a:t>
            </a:r>
            <a:endParaRPr lang="en-GB" sz="3600" b="1" dirty="0" smtClean="0">
              <a:solidFill>
                <a:srgbClr val="000000"/>
              </a:solidFill>
              <a:latin typeface="Calibri" pitchFamily="34" charset="0"/>
              <a:cs typeface="Calibri" pitchFamily="34" charset="0"/>
            </a:endParaRPr>
          </a:p>
          <a:p>
            <a:pPr algn="ctr" eaLnBrk="1" hangingPunct="1"/>
            <a:endParaRPr lang="en-GB" sz="1800" u="sng" dirty="0" smtClean="0"/>
          </a:p>
          <a:p>
            <a:pPr algn="ctr" eaLnBrk="1" hangingPunct="1"/>
            <a:r>
              <a:rPr lang="en-GB" sz="1800" u="sng" dirty="0" smtClean="0"/>
              <a:t>Link to </a:t>
            </a:r>
            <a:r>
              <a:rPr lang="en-GB" sz="1800" u="sng" dirty="0" smtClean="0">
                <a:hlinkClick r:id="rId4"/>
              </a:rPr>
              <a:t>staff</a:t>
            </a:r>
            <a:r>
              <a:rPr lang="en-GB" sz="1800" u="sng" dirty="0" smtClean="0"/>
              <a:t> intranet </a:t>
            </a:r>
          </a:p>
          <a:p>
            <a:pPr algn="ctr" eaLnBrk="1" hangingPunct="1"/>
            <a:endParaRPr lang="en-GB" sz="1800" b="1" dirty="0">
              <a:solidFill>
                <a:srgbClr val="000000"/>
              </a:solidFill>
              <a:latin typeface="Calibri" pitchFamily="34" charset="0"/>
              <a:cs typeface="Calibri" pitchFamily="34" charset="0"/>
            </a:endParaRPr>
          </a:p>
        </p:txBody>
      </p:sp>
      <p:sp>
        <p:nvSpPr>
          <p:cNvPr id="7" name="TextBox 6"/>
          <p:cNvSpPr txBox="1"/>
          <p:nvPr/>
        </p:nvSpPr>
        <p:spPr>
          <a:xfrm>
            <a:off x="403902" y="5001358"/>
            <a:ext cx="8534400" cy="1292662"/>
          </a:xfrm>
          <a:prstGeom prst="rect">
            <a:avLst/>
          </a:prstGeom>
          <a:noFill/>
        </p:spPr>
        <p:txBody>
          <a:bodyPr wrap="square" rtlCol="0">
            <a:spAutoFit/>
          </a:bodyPr>
          <a:lstStyle/>
          <a:p>
            <a:pPr algn="ctr"/>
            <a:r>
              <a:rPr lang="en-GB" sz="2000" b="1" dirty="0" smtClean="0">
                <a:hlinkClick r:id="rId5"/>
              </a:rPr>
              <a:t>careers@bournemouth.ac.uk</a:t>
            </a:r>
            <a:r>
              <a:rPr lang="en-GB" sz="2000" b="1" dirty="0" smtClean="0"/>
              <a:t> 		</a:t>
            </a:r>
            <a:r>
              <a:rPr lang="en-GB" sz="2000" b="1" dirty="0" smtClean="0">
                <a:hlinkClick r:id="rId6"/>
              </a:rPr>
              <a:t>recruit@bournemouth.ac.uk</a:t>
            </a:r>
            <a:endParaRPr lang="en-GB" sz="2000" b="1" dirty="0" smtClean="0"/>
          </a:p>
          <a:p>
            <a:pPr algn="ctr"/>
            <a:endParaRPr lang="en-GB" sz="2000" dirty="0" smtClean="0">
              <a:solidFill>
                <a:srgbClr val="000000"/>
              </a:solidFill>
              <a:latin typeface="Wingdings"/>
              <a:ea typeface="Calibri"/>
              <a:cs typeface="Calibri"/>
            </a:endParaRPr>
          </a:p>
          <a:p>
            <a:pPr algn="ctr"/>
            <a:r>
              <a:rPr lang="en-GB" sz="2000" dirty="0" smtClean="0">
                <a:solidFill>
                  <a:srgbClr val="000000"/>
                </a:solidFill>
                <a:latin typeface="Wingdings"/>
                <a:ea typeface="Calibri"/>
                <a:cs typeface="Calibri"/>
              </a:rPr>
              <a:t>( </a:t>
            </a:r>
            <a:r>
              <a:rPr lang="en-GB" sz="2000" b="1" dirty="0" smtClean="0"/>
              <a:t>61663				</a:t>
            </a:r>
            <a:r>
              <a:rPr lang="en-GB" sz="2000" dirty="0">
                <a:solidFill>
                  <a:srgbClr val="000000"/>
                </a:solidFill>
                <a:latin typeface="Wingdings"/>
                <a:ea typeface="Calibri"/>
                <a:cs typeface="Calibri"/>
              </a:rPr>
              <a:t> ( </a:t>
            </a:r>
            <a:r>
              <a:rPr lang="en-GB" sz="2000" b="1" dirty="0" smtClean="0"/>
              <a:t>61660	</a:t>
            </a:r>
          </a:p>
          <a:p>
            <a:endParaRPr lang="en-GB" dirty="0"/>
          </a:p>
        </p:txBody>
      </p:sp>
      <p:sp>
        <p:nvSpPr>
          <p:cNvPr id="2" name="TextBox 1"/>
          <p:cNvSpPr txBox="1"/>
          <p:nvPr/>
        </p:nvSpPr>
        <p:spPr>
          <a:xfrm>
            <a:off x="656179" y="4429780"/>
            <a:ext cx="3391788" cy="523220"/>
          </a:xfrm>
          <a:prstGeom prst="rect">
            <a:avLst/>
          </a:prstGeom>
          <a:noFill/>
        </p:spPr>
        <p:txBody>
          <a:bodyPr wrap="square" rtlCol="0">
            <a:spAutoFit/>
          </a:bodyPr>
          <a:lstStyle/>
          <a:p>
            <a:r>
              <a:rPr lang="en-GB" sz="2800" dirty="0" smtClean="0"/>
              <a:t>For career enquiries</a:t>
            </a:r>
            <a:endParaRPr lang="en-GB" sz="2800" dirty="0"/>
          </a:p>
        </p:txBody>
      </p:sp>
      <p:sp>
        <p:nvSpPr>
          <p:cNvPr id="3" name="TextBox 2"/>
          <p:cNvSpPr txBox="1"/>
          <p:nvPr/>
        </p:nvSpPr>
        <p:spPr>
          <a:xfrm>
            <a:off x="5105400" y="4429780"/>
            <a:ext cx="3567691" cy="523220"/>
          </a:xfrm>
          <a:prstGeom prst="rect">
            <a:avLst/>
          </a:prstGeom>
          <a:noFill/>
        </p:spPr>
        <p:txBody>
          <a:bodyPr wrap="square" rtlCol="0">
            <a:spAutoFit/>
          </a:bodyPr>
          <a:lstStyle/>
          <a:p>
            <a:r>
              <a:rPr lang="en-GB" sz="2800" dirty="0" smtClean="0"/>
              <a:t>For employer enquiries</a:t>
            </a:r>
            <a:endParaRPr lang="en-GB" sz="2800" dirty="0"/>
          </a:p>
        </p:txBody>
      </p:sp>
      <p:sp>
        <p:nvSpPr>
          <p:cNvPr id="4" name="Rectangle 3"/>
          <p:cNvSpPr/>
          <p:nvPr/>
        </p:nvSpPr>
        <p:spPr>
          <a:xfrm>
            <a:off x="1973788" y="3808168"/>
            <a:ext cx="5477269" cy="523220"/>
          </a:xfrm>
          <a:prstGeom prst="rect">
            <a:avLst/>
          </a:prstGeom>
        </p:spPr>
        <p:txBody>
          <a:bodyPr wrap="none">
            <a:spAutoFit/>
          </a:bodyPr>
          <a:lstStyle/>
          <a:p>
            <a:pPr algn="ctr"/>
            <a:r>
              <a:rPr lang="en-GB" sz="2800" b="1" dirty="0" smtClean="0"/>
              <a:t>https</a:t>
            </a:r>
            <a:r>
              <a:rPr lang="en-GB" sz="2800" b="1" dirty="0"/>
              <a:t>://twitter.com/BUcareersweb </a:t>
            </a:r>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7882" y="3872308"/>
            <a:ext cx="427806" cy="39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52072" y="409772"/>
            <a:ext cx="5953727" cy="1446550"/>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Useful contacts /more information</a:t>
            </a:r>
            <a:endParaRPr lang="en-GB" sz="4400" b="1" dirty="0">
              <a:effectLst>
                <a:outerShdw blurRad="38100" dist="38100" dir="2700000" algn="tl">
                  <a:srgbClr val="000000">
                    <a:alpha val="43137"/>
                  </a:srgbClr>
                </a:outerShdw>
              </a:effectLst>
            </a:endParaRPr>
          </a:p>
        </p:txBody>
      </p:sp>
      <p:pic>
        <p:nvPicPr>
          <p:cNvPr id="1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5" y="0"/>
            <a:ext cx="172364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3591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48000"/>
            <a:ext cx="2206625"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p:spPr>
        <p:txBody>
          <a:bodyPr/>
          <a:lstStyle/>
          <a:p>
            <a:r>
              <a:rPr lang="en-GB" b="1" dirty="0" smtClean="0">
                <a:effectLst>
                  <a:outerShdw blurRad="38100" dist="38100" dir="2700000" algn="tl">
                    <a:srgbClr val="000000">
                      <a:alpha val="43137"/>
                    </a:srgbClr>
                  </a:outerShdw>
                </a:effectLst>
              </a:rPr>
              <a:t>What do we do?</a:t>
            </a:r>
            <a:endParaRPr lang="en-GB" b="1" dirty="0">
              <a:effectLst>
                <a:outerShdw blurRad="38100" dist="38100" dir="2700000" algn="tl">
                  <a:srgbClr val="000000">
                    <a:alpha val="43137"/>
                  </a:srgbClr>
                </a:outerShdw>
              </a:effectLst>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endParaRPr lang="en-GB"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877850102"/>
              </p:ext>
            </p:extLst>
          </p:nvPr>
        </p:nvGraphicFramePr>
        <p:xfrm>
          <a:off x="2422742" y="1417638"/>
          <a:ext cx="5695528" cy="4925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609600" y="1470500"/>
            <a:ext cx="3332968" cy="830997"/>
          </a:xfrm>
          <a:prstGeom prst="rect">
            <a:avLst/>
          </a:prstGeom>
          <a:noFill/>
        </p:spPr>
        <p:txBody>
          <a:bodyPr wrap="square" rtlCol="0">
            <a:spAutoFit/>
          </a:bodyPr>
          <a:lstStyle/>
          <a:p>
            <a:pPr algn="ctr"/>
            <a:r>
              <a:rPr lang="en-GB" sz="2400" b="1" dirty="0" smtClean="0">
                <a:solidFill>
                  <a:schemeClr val="accent2"/>
                </a:solidFill>
                <a:effectLst>
                  <a:outerShdw blurRad="38100" dist="38100" dir="2700000" algn="tl">
                    <a:srgbClr val="000000">
                      <a:alpha val="43137"/>
                    </a:srgbClr>
                  </a:outerShdw>
                </a:effectLst>
              </a:rPr>
              <a:t>Services available up </a:t>
            </a:r>
            <a:r>
              <a:rPr lang="en-GB" sz="2400" b="1" dirty="0">
                <a:solidFill>
                  <a:schemeClr val="accent2"/>
                </a:solidFill>
                <a:effectLst>
                  <a:outerShdw blurRad="38100" dist="38100" dir="2700000" algn="tl">
                    <a:srgbClr val="000000">
                      <a:alpha val="43137"/>
                    </a:srgbClr>
                  </a:outerShdw>
                </a:effectLst>
              </a:rPr>
              <a:t>to 3 years after graduation</a:t>
            </a:r>
          </a:p>
        </p:txBody>
      </p:sp>
      <p:pic>
        <p:nvPicPr>
          <p:cNvPr id="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 y="0"/>
            <a:ext cx="172364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82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 y="0"/>
            <a:ext cx="172364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0" y="304800"/>
            <a:ext cx="7162800" cy="1143000"/>
          </a:xfrm>
        </p:spPr>
        <p:txBody>
          <a:bodyPr>
            <a:normAutofit fontScale="90000"/>
          </a:bodyPr>
          <a:lstStyle/>
          <a:p>
            <a:r>
              <a:rPr lang="en-GB" dirty="0" smtClean="0"/>
              <a:t> </a:t>
            </a:r>
            <a:r>
              <a:rPr lang="en-GB" b="1" dirty="0" smtClean="0">
                <a:effectLst>
                  <a:outerShdw blurRad="38100" dist="38100" dir="2700000" algn="tl">
                    <a:srgbClr val="000000">
                      <a:alpha val="43137"/>
                    </a:srgbClr>
                  </a:outerShdw>
                </a:effectLst>
              </a:rPr>
              <a:t>Some examples of careers help</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305799" cy="5105400"/>
          </a:xfrm>
        </p:spPr>
        <p:style>
          <a:lnRef idx="1">
            <a:schemeClr val="accent3"/>
          </a:lnRef>
          <a:fillRef idx="2">
            <a:schemeClr val="accent3"/>
          </a:fillRef>
          <a:effectRef idx="1">
            <a:schemeClr val="accent3"/>
          </a:effectRef>
          <a:fontRef idx="minor">
            <a:schemeClr val="dk1"/>
          </a:fontRef>
        </p:style>
        <p:txBody>
          <a:bodyPr numCol="2">
            <a:noAutofit/>
          </a:bodyPr>
          <a:lstStyle/>
          <a:p>
            <a:r>
              <a:rPr lang="en-GB" sz="2000" dirty="0" smtClean="0">
                <a:solidFill>
                  <a:srgbClr val="C00000"/>
                </a:solidFill>
              </a:rPr>
              <a:t>How </a:t>
            </a:r>
            <a:r>
              <a:rPr lang="en-GB" sz="2000" dirty="0">
                <a:solidFill>
                  <a:srgbClr val="C00000"/>
                </a:solidFill>
              </a:rPr>
              <a:t>to make yourself employable</a:t>
            </a:r>
          </a:p>
          <a:p>
            <a:r>
              <a:rPr lang="en-GB" sz="2000" dirty="0" smtClean="0"/>
              <a:t>Strategies </a:t>
            </a:r>
            <a:r>
              <a:rPr lang="en-GB" sz="2000" dirty="0"/>
              <a:t>for finding work </a:t>
            </a:r>
            <a:r>
              <a:rPr lang="en-GB" sz="2000" dirty="0" smtClean="0"/>
              <a:t>in the UK &amp; overseas</a:t>
            </a:r>
            <a:endParaRPr lang="en-GB" sz="2000" dirty="0"/>
          </a:p>
          <a:p>
            <a:r>
              <a:rPr lang="en-GB" sz="2000" dirty="0" smtClean="0">
                <a:solidFill>
                  <a:srgbClr val="C00000"/>
                </a:solidFill>
              </a:rPr>
              <a:t>How </a:t>
            </a:r>
            <a:r>
              <a:rPr lang="en-GB" sz="2000" dirty="0">
                <a:solidFill>
                  <a:srgbClr val="C00000"/>
                </a:solidFill>
              </a:rPr>
              <a:t>to market yourself via CVs, </a:t>
            </a:r>
            <a:r>
              <a:rPr lang="en-GB" sz="2000" dirty="0" smtClean="0">
                <a:solidFill>
                  <a:srgbClr val="C00000"/>
                </a:solidFill>
              </a:rPr>
              <a:t>covering </a:t>
            </a:r>
            <a:r>
              <a:rPr lang="en-GB" sz="2000" dirty="0">
                <a:solidFill>
                  <a:srgbClr val="C00000"/>
                </a:solidFill>
              </a:rPr>
              <a:t>l</a:t>
            </a:r>
            <a:r>
              <a:rPr lang="en-GB" sz="2000" dirty="0" smtClean="0">
                <a:solidFill>
                  <a:srgbClr val="C00000"/>
                </a:solidFill>
              </a:rPr>
              <a:t>etters</a:t>
            </a:r>
            <a:r>
              <a:rPr lang="en-GB" sz="2000" dirty="0">
                <a:solidFill>
                  <a:srgbClr val="C00000"/>
                </a:solidFill>
              </a:rPr>
              <a:t>, </a:t>
            </a:r>
            <a:r>
              <a:rPr lang="en-GB" sz="2000" dirty="0" smtClean="0">
                <a:solidFill>
                  <a:srgbClr val="C00000"/>
                </a:solidFill>
              </a:rPr>
              <a:t>application </a:t>
            </a:r>
            <a:r>
              <a:rPr lang="en-GB" sz="2000" dirty="0">
                <a:solidFill>
                  <a:srgbClr val="C00000"/>
                </a:solidFill>
              </a:rPr>
              <a:t>f</a:t>
            </a:r>
            <a:r>
              <a:rPr lang="en-GB" sz="2000" dirty="0" smtClean="0">
                <a:solidFill>
                  <a:srgbClr val="C00000"/>
                </a:solidFill>
              </a:rPr>
              <a:t>orms</a:t>
            </a:r>
            <a:endParaRPr lang="en-GB" sz="2000" dirty="0">
              <a:solidFill>
                <a:srgbClr val="C00000"/>
              </a:solidFill>
            </a:endParaRPr>
          </a:p>
          <a:p>
            <a:r>
              <a:rPr lang="en-GB" sz="2000" dirty="0" smtClean="0"/>
              <a:t>How </a:t>
            </a:r>
            <a:r>
              <a:rPr lang="en-GB" sz="2000" dirty="0"/>
              <a:t>to succeed at </a:t>
            </a:r>
            <a:r>
              <a:rPr lang="en-GB" sz="2000" dirty="0" smtClean="0"/>
              <a:t>interviews</a:t>
            </a:r>
            <a:r>
              <a:rPr lang="en-GB" sz="2000" dirty="0"/>
              <a:t>, </a:t>
            </a:r>
            <a:r>
              <a:rPr lang="en-GB" sz="2000" dirty="0" smtClean="0"/>
              <a:t>assessment centres</a:t>
            </a:r>
          </a:p>
          <a:p>
            <a:r>
              <a:rPr lang="en-GB" sz="2000" dirty="0">
                <a:solidFill>
                  <a:srgbClr val="C00000"/>
                </a:solidFill>
              </a:rPr>
              <a:t>C</a:t>
            </a:r>
            <a:r>
              <a:rPr lang="en-GB" sz="2000" dirty="0" smtClean="0">
                <a:solidFill>
                  <a:srgbClr val="C00000"/>
                </a:solidFill>
              </a:rPr>
              <a:t>areer </a:t>
            </a:r>
            <a:r>
              <a:rPr lang="en-GB" sz="2000" dirty="0">
                <a:solidFill>
                  <a:srgbClr val="C00000"/>
                </a:solidFill>
              </a:rPr>
              <a:t>&amp; </a:t>
            </a:r>
            <a:r>
              <a:rPr lang="en-GB" sz="2000" dirty="0" smtClean="0">
                <a:solidFill>
                  <a:srgbClr val="C00000"/>
                </a:solidFill>
              </a:rPr>
              <a:t>job </a:t>
            </a:r>
            <a:r>
              <a:rPr lang="en-GB" sz="2000" dirty="0">
                <a:solidFill>
                  <a:srgbClr val="C00000"/>
                </a:solidFill>
              </a:rPr>
              <a:t>o</a:t>
            </a:r>
            <a:r>
              <a:rPr lang="en-GB" sz="2000" dirty="0" smtClean="0">
                <a:solidFill>
                  <a:srgbClr val="C00000"/>
                </a:solidFill>
              </a:rPr>
              <a:t>ptions  </a:t>
            </a:r>
            <a:r>
              <a:rPr lang="en-GB" sz="2000" dirty="0">
                <a:solidFill>
                  <a:srgbClr val="C00000"/>
                </a:solidFill>
              </a:rPr>
              <a:t>with your </a:t>
            </a:r>
            <a:r>
              <a:rPr lang="en-GB" sz="2000" dirty="0" smtClean="0">
                <a:solidFill>
                  <a:srgbClr val="C00000"/>
                </a:solidFill>
              </a:rPr>
              <a:t>degree</a:t>
            </a:r>
            <a:endParaRPr lang="en-GB" sz="2000" dirty="0">
              <a:solidFill>
                <a:srgbClr val="C00000"/>
              </a:solidFill>
            </a:endParaRPr>
          </a:p>
          <a:p>
            <a:r>
              <a:rPr lang="en-GB" sz="2000" dirty="0" smtClean="0"/>
              <a:t>Graduate </a:t>
            </a:r>
            <a:r>
              <a:rPr lang="en-GB" sz="2000" dirty="0"/>
              <a:t>s</a:t>
            </a:r>
            <a:r>
              <a:rPr lang="en-GB" sz="2000" dirty="0" smtClean="0"/>
              <a:t>chemes </a:t>
            </a:r>
            <a:endParaRPr lang="en-GB" sz="2000" dirty="0"/>
          </a:p>
          <a:p>
            <a:r>
              <a:rPr lang="en-GB" sz="2000" dirty="0" smtClean="0">
                <a:solidFill>
                  <a:srgbClr val="C00000"/>
                </a:solidFill>
              </a:rPr>
              <a:t>How to </a:t>
            </a:r>
            <a:r>
              <a:rPr lang="en-GB" sz="2000" dirty="0">
                <a:solidFill>
                  <a:srgbClr val="C00000"/>
                </a:solidFill>
              </a:rPr>
              <a:t>use of social media to find work </a:t>
            </a:r>
            <a:r>
              <a:rPr lang="en-GB" sz="2000" dirty="0" smtClean="0">
                <a:solidFill>
                  <a:srgbClr val="C00000"/>
                </a:solidFill>
              </a:rPr>
              <a:t>e.g. </a:t>
            </a:r>
            <a:r>
              <a:rPr lang="en-GB" sz="2000" dirty="0">
                <a:solidFill>
                  <a:srgbClr val="C00000"/>
                </a:solidFill>
              </a:rPr>
              <a:t>LinkedIn</a:t>
            </a:r>
          </a:p>
          <a:p>
            <a:r>
              <a:rPr lang="en-GB" sz="2000" dirty="0" smtClean="0"/>
              <a:t>How </a:t>
            </a:r>
            <a:r>
              <a:rPr lang="en-GB" sz="2000" dirty="0"/>
              <a:t>to create a </a:t>
            </a:r>
            <a:r>
              <a:rPr lang="en-GB" sz="2000" dirty="0" smtClean="0"/>
              <a:t>personal </a:t>
            </a:r>
            <a:r>
              <a:rPr lang="en-GB" sz="2000" dirty="0"/>
              <a:t>b</a:t>
            </a:r>
            <a:r>
              <a:rPr lang="en-GB" sz="2000" dirty="0" smtClean="0"/>
              <a:t>rand </a:t>
            </a:r>
            <a:r>
              <a:rPr lang="en-GB" sz="2000" dirty="0"/>
              <a:t>to market yourself to </a:t>
            </a:r>
            <a:r>
              <a:rPr lang="en-GB" sz="2000" dirty="0" smtClean="0"/>
              <a:t>employers</a:t>
            </a:r>
          </a:p>
          <a:p>
            <a:endParaRPr lang="en-GB" sz="2000" dirty="0"/>
          </a:p>
          <a:p>
            <a:r>
              <a:rPr lang="en-GB" sz="2000" dirty="0" smtClean="0">
                <a:solidFill>
                  <a:srgbClr val="C00000"/>
                </a:solidFill>
              </a:rPr>
              <a:t>Understanding </a:t>
            </a:r>
            <a:r>
              <a:rPr lang="en-GB" sz="2000" dirty="0">
                <a:solidFill>
                  <a:srgbClr val="C00000"/>
                </a:solidFill>
              </a:rPr>
              <a:t>c</a:t>
            </a:r>
            <a:r>
              <a:rPr lang="en-GB" sz="2000" dirty="0" smtClean="0">
                <a:solidFill>
                  <a:srgbClr val="C00000"/>
                </a:solidFill>
              </a:rPr>
              <a:t>ommercial </a:t>
            </a:r>
            <a:r>
              <a:rPr lang="en-GB" sz="2000" dirty="0">
                <a:solidFill>
                  <a:srgbClr val="C00000"/>
                </a:solidFill>
              </a:rPr>
              <a:t>a</a:t>
            </a:r>
            <a:r>
              <a:rPr lang="en-GB" sz="2000" dirty="0" smtClean="0">
                <a:solidFill>
                  <a:srgbClr val="C00000"/>
                </a:solidFill>
              </a:rPr>
              <a:t>wareness </a:t>
            </a:r>
            <a:r>
              <a:rPr lang="en-GB" sz="2000" dirty="0">
                <a:solidFill>
                  <a:srgbClr val="C00000"/>
                </a:solidFill>
              </a:rPr>
              <a:t>in the </a:t>
            </a:r>
            <a:r>
              <a:rPr lang="en-GB" sz="2000" dirty="0" smtClean="0">
                <a:solidFill>
                  <a:srgbClr val="C00000"/>
                </a:solidFill>
              </a:rPr>
              <a:t>interview </a:t>
            </a:r>
            <a:r>
              <a:rPr lang="en-GB" sz="2000" dirty="0">
                <a:solidFill>
                  <a:srgbClr val="C00000"/>
                </a:solidFill>
              </a:rPr>
              <a:t>p</a:t>
            </a:r>
            <a:r>
              <a:rPr lang="en-GB" sz="2000" dirty="0" smtClean="0">
                <a:solidFill>
                  <a:srgbClr val="C00000"/>
                </a:solidFill>
              </a:rPr>
              <a:t>rocess</a:t>
            </a:r>
            <a:endParaRPr lang="en-GB" sz="2000" dirty="0">
              <a:solidFill>
                <a:srgbClr val="C00000"/>
              </a:solidFill>
            </a:endParaRPr>
          </a:p>
          <a:p>
            <a:r>
              <a:rPr lang="en-GB" sz="2000" dirty="0" smtClean="0"/>
              <a:t>Strategies </a:t>
            </a:r>
            <a:r>
              <a:rPr lang="en-GB" sz="2000" dirty="0"/>
              <a:t>for successful networking</a:t>
            </a:r>
          </a:p>
          <a:p>
            <a:r>
              <a:rPr lang="en-GB" sz="2000" dirty="0" smtClean="0">
                <a:solidFill>
                  <a:srgbClr val="C00000"/>
                </a:solidFill>
              </a:rPr>
              <a:t>Graduate </a:t>
            </a:r>
            <a:r>
              <a:rPr lang="en-GB" sz="2000" dirty="0">
                <a:solidFill>
                  <a:srgbClr val="C00000"/>
                </a:solidFill>
              </a:rPr>
              <a:t>starting salaries/earnings</a:t>
            </a:r>
          </a:p>
          <a:p>
            <a:r>
              <a:rPr lang="en-GB" sz="2000" dirty="0" smtClean="0"/>
              <a:t>How </a:t>
            </a:r>
            <a:r>
              <a:rPr lang="en-GB" sz="2000" dirty="0"/>
              <a:t>to </a:t>
            </a:r>
            <a:r>
              <a:rPr lang="en-GB" sz="2000" dirty="0" smtClean="0"/>
              <a:t>disclose </a:t>
            </a:r>
            <a:r>
              <a:rPr lang="en-GB" sz="2000" dirty="0"/>
              <a:t>a </a:t>
            </a:r>
            <a:r>
              <a:rPr lang="en-GB" sz="2000" dirty="0" smtClean="0"/>
              <a:t>disability </a:t>
            </a:r>
            <a:r>
              <a:rPr lang="en-GB" sz="2000" dirty="0"/>
              <a:t>in the </a:t>
            </a:r>
            <a:r>
              <a:rPr lang="en-GB" sz="2000" dirty="0" smtClean="0"/>
              <a:t>job </a:t>
            </a:r>
            <a:r>
              <a:rPr lang="en-GB" sz="2000" dirty="0"/>
              <a:t>a</a:t>
            </a:r>
            <a:r>
              <a:rPr lang="en-GB" sz="2000" dirty="0" smtClean="0"/>
              <a:t>pplication </a:t>
            </a:r>
            <a:r>
              <a:rPr lang="en-GB" sz="2000" dirty="0"/>
              <a:t>p</a:t>
            </a:r>
            <a:r>
              <a:rPr lang="en-GB" sz="2000" dirty="0" smtClean="0"/>
              <a:t>rocess</a:t>
            </a:r>
            <a:endParaRPr lang="en-GB" sz="2000" dirty="0"/>
          </a:p>
          <a:p>
            <a:r>
              <a:rPr lang="en-GB" sz="2000" dirty="0" smtClean="0">
                <a:solidFill>
                  <a:srgbClr val="C00000"/>
                </a:solidFill>
              </a:rPr>
              <a:t>How </a:t>
            </a:r>
            <a:r>
              <a:rPr lang="en-GB" sz="2000" dirty="0">
                <a:solidFill>
                  <a:srgbClr val="C00000"/>
                </a:solidFill>
              </a:rPr>
              <a:t>to </a:t>
            </a:r>
            <a:r>
              <a:rPr lang="en-GB" sz="2000" dirty="0" smtClean="0">
                <a:solidFill>
                  <a:srgbClr val="C00000"/>
                </a:solidFill>
              </a:rPr>
              <a:t>identify </a:t>
            </a:r>
            <a:r>
              <a:rPr lang="en-GB" sz="2000" dirty="0">
                <a:solidFill>
                  <a:srgbClr val="C00000"/>
                </a:solidFill>
              </a:rPr>
              <a:t>your employability s</a:t>
            </a:r>
            <a:r>
              <a:rPr lang="en-GB" sz="2000" dirty="0" smtClean="0">
                <a:solidFill>
                  <a:srgbClr val="C00000"/>
                </a:solidFill>
              </a:rPr>
              <a:t>kills</a:t>
            </a:r>
            <a:endParaRPr lang="en-GB" sz="2000" dirty="0">
              <a:solidFill>
                <a:srgbClr val="C00000"/>
              </a:solidFill>
            </a:endParaRPr>
          </a:p>
          <a:p>
            <a:r>
              <a:rPr lang="en-GB" sz="2000" dirty="0" smtClean="0"/>
              <a:t>Postgraduate </a:t>
            </a:r>
            <a:r>
              <a:rPr lang="en-GB" sz="2000" dirty="0"/>
              <a:t>study options in the UK &amp; </a:t>
            </a:r>
            <a:r>
              <a:rPr lang="en-GB" sz="2000" dirty="0" smtClean="0"/>
              <a:t>overseas</a:t>
            </a:r>
            <a:endParaRPr lang="en-GB" sz="2000" dirty="0"/>
          </a:p>
          <a:p>
            <a:r>
              <a:rPr lang="en-GB" sz="2000" dirty="0" smtClean="0">
                <a:solidFill>
                  <a:srgbClr val="C00000"/>
                </a:solidFill>
              </a:rPr>
              <a:t>Deciding </a:t>
            </a:r>
            <a:r>
              <a:rPr lang="en-GB" sz="2000" dirty="0">
                <a:solidFill>
                  <a:srgbClr val="C00000"/>
                </a:solidFill>
              </a:rPr>
              <a:t>what to do after </a:t>
            </a:r>
            <a:r>
              <a:rPr lang="en-GB" sz="2000" dirty="0" smtClean="0">
                <a:solidFill>
                  <a:srgbClr val="C00000"/>
                </a:solidFill>
              </a:rPr>
              <a:t>university</a:t>
            </a:r>
            <a:endParaRPr lang="en-GB" sz="2000" dirty="0">
              <a:solidFill>
                <a:srgbClr val="C00000"/>
              </a:solidFill>
            </a:endParaRPr>
          </a:p>
          <a:p>
            <a:r>
              <a:rPr lang="en-GB" sz="2000" dirty="0" smtClean="0"/>
              <a:t>Advice </a:t>
            </a:r>
            <a:r>
              <a:rPr lang="en-GB" sz="2000" dirty="0"/>
              <a:t>if you are considering changing or leaving your </a:t>
            </a:r>
            <a:r>
              <a:rPr lang="en-GB" sz="2000" dirty="0" smtClean="0"/>
              <a:t>course</a:t>
            </a:r>
          </a:p>
          <a:p>
            <a:r>
              <a:rPr lang="en-GB" sz="2000" dirty="0" smtClean="0">
                <a:solidFill>
                  <a:srgbClr val="C00000"/>
                </a:solidFill>
              </a:rPr>
              <a:t>Interview techniques</a:t>
            </a:r>
            <a:endParaRPr lang="en-GB" sz="2000" dirty="0">
              <a:solidFill>
                <a:srgbClr val="C00000"/>
              </a:solidFill>
            </a:endParaRPr>
          </a:p>
          <a:p>
            <a:pPr marL="0" indent="0">
              <a:buNone/>
            </a:pPr>
            <a:endParaRPr lang="en-GB" sz="1600" dirty="0"/>
          </a:p>
        </p:txBody>
      </p:sp>
    </p:spTree>
    <p:extLst>
      <p:ext uri="{BB962C8B-B14F-4D97-AF65-F5344CB8AC3E}">
        <p14:creationId xmlns:p14="http://schemas.microsoft.com/office/powerpoint/2010/main" val="15631457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2" descr="\\bournemouth.ac.uk\data\Staff\Home\dwakeford\My Pictures\2014-08-13\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39839"/>
            <a:ext cx="9144000" cy="401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43725" y="0"/>
            <a:ext cx="7410959" cy="1692771"/>
          </a:xfrm>
          <a:prstGeom prst="rect">
            <a:avLst/>
          </a:prstGeom>
          <a:solidFill>
            <a:schemeClr val="accent5">
              <a:lumMod val="40000"/>
              <a:lumOff val="60000"/>
              <a:alpha val="25000"/>
            </a:schemeClr>
          </a:solidFill>
        </p:spPr>
        <p:txBody>
          <a:bodyPr wrap="square">
            <a:spAutoFit/>
          </a:bodyPr>
          <a:lstStyle/>
          <a:p>
            <a:pPr algn="ctr" fontAlgn="base">
              <a:spcBef>
                <a:spcPct val="0"/>
              </a:spcBef>
              <a:spcAft>
                <a:spcPct val="0"/>
              </a:spcAft>
              <a:defRPr/>
            </a:pPr>
            <a:r>
              <a:rPr lang="en-GB" sz="4400" b="1" dirty="0" smtClean="0">
                <a:solidFill>
                  <a:srgbClr val="000000"/>
                </a:solidFill>
                <a:effectLst>
                  <a:outerShdw blurRad="38100" dist="38100" dir="2700000" algn="tl">
                    <a:srgbClr val="000000">
                      <a:alpha val="43137"/>
                    </a:srgbClr>
                  </a:outerShdw>
                </a:effectLst>
                <a:ea typeface="Arial Unicode MS" pitchFamily="34" charset="-128"/>
              </a:rPr>
              <a:t>Where - The </a:t>
            </a:r>
            <a:r>
              <a:rPr lang="en-GB" sz="4400" b="1" dirty="0">
                <a:solidFill>
                  <a:srgbClr val="000000"/>
                </a:solidFill>
                <a:effectLst>
                  <a:outerShdw blurRad="38100" dist="38100" dir="2700000" algn="tl">
                    <a:srgbClr val="000000">
                      <a:alpha val="43137"/>
                    </a:srgbClr>
                  </a:outerShdw>
                </a:effectLst>
                <a:ea typeface="Arial Unicode MS" pitchFamily="34" charset="-128"/>
              </a:rPr>
              <a:t>Edge </a:t>
            </a:r>
            <a:endParaRPr lang="en-GB" sz="4400" b="1" dirty="0" smtClean="0">
              <a:solidFill>
                <a:srgbClr val="000000"/>
              </a:solidFill>
              <a:effectLst>
                <a:outerShdw blurRad="38100" dist="38100" dir="2700000" algn="tl">
                  <a:srgbClr val="000000">
                    <a:alpha val="43137"/>
                  </a:srgbClr>
                </a:outerShdw>
              </a:effectLst>
              <a:ea typeface="Arial Unicode MS" pitchFamily="34" charset="-128"/>
            </a:endParaRPr>
          </a:p>
          <a:p>
            <a:pPr algn="ctr" fontAlgn="base">
              <a:spcBef>
                <a:spcPct val="0"/>
              </a:spcBef>
              <a:spcAft>
                <a:spcPct val="0"/>
              </a:spcAft>
              <a:defRPr/>
            </a:pPr>
            <a:r>
              <a:rPr lang="en-GB" sz="2000" dirty="0" smtClean="0">
                <a:solidFill>
                  <a:srgbClr val="000000"/>
                </a:solidFill>
                <a:effectLst>
                  <a:outerShdw blurRad="38100" dist="38100" dir="2700000" algn="tl">
                    <a:srgbClr val="000000">
                      <a:alpha val="43137"/>
                    </a:srgbClr>
                  </a:outerShdw>
                </a:effectLst>
                <a:ea typeface="Arial Unicode MS" pitchFamily="34" charset="-128"/>
              </a:rPr>
              <a:t>Student drop in centre opposite  Library Talbot Campus</a:t>
            </a:r>
          </a:p>
          <a:p>
            <a:pPr algn="ctr" fontAlgn="base">
              <a:spcBef>
                <a:spcPct val="0"/>
              </a:spcBef>
              <a:spcAft>
                <a:spcPct val="0"/>
              </a:spcAft>
              <a:defRPr/>
            </a:pPr>
            <a:endParaRPr lang="en-GB" sz="2000" dirty="0" smtClean="0">
              <a:solidFill>
                <a:srgbClr val="000000"/>
              </a:solidFill>
              <a:effectLst>
                <a:outerShdw blurRad="38100" dist="38100" dir="2700000" algn="tl">
                  <a:srgbClr val="000000">
                    <a:alpha val="43137"/>
                  </a:srgbClr>
                </a:outerShdw>
              </a:effectLst>
              <a:ea typeface="Arial Unicode MS" pitchFamily="34" charset="-128"/>
            </a:endParaRPr>
          </a:p>
          <a:p>
            <a:pPr algn="ctr" fontAlgn="base">
              <a:spcBef>
                <a:spcPct val="0"/>
              </a:spcBef>
              <a:spcAft>
                <a:spcPct val="0"/>
              </a:spcAft>
              <a:defRPr/>
            </a:pPr>
            <a:endParaRPr lang="en-GB" sz="2000" dirty="0" smtClean="0">
              <a:solidFill>
                <a:srgbClr val="000000"/>
              </a:solidFill>
              <a:effectLst>
                <a:outerShdw blurRad="38100" dist="38100" dir="2700000" algn="tl">
                  <a:srgbClr val="000000">
                    <a:alpha val="43137"/>
                  </a:srgbClr>
                </a:outerShdw>
              </a:effectLst>
              <a:ea typeface="Arial Unicode MS" pitchFamily="34" charset="-128"/>
            </a:endParaRPr>
          </a:p>
        </p:txBody>
      </p:sp>
      <p:sp>
        <p:nvSpPr>
          <p:cNvPr id="7" name="Rectangle 6"/>
          <p:cNvSpPr/>
          <p:nvPr/>
        </p:nvSpPr>
        <p:spPr>
          <a:xfrm>
            <a:off x="5111750" y="6488113"/>
            <a:ext cx="3513138" cy="307975"/>
          </a:xfrm>
          <a:prstGeom prst="rect">
            <a:avLst/>
          </a:prstGeom>
        </p:spPr>
        <p:txBody>
          <a:bodyPr wrap="none">
            <a:spAutoFit/>
          </a:bodyPr>
          <a:lstStyle/>
          <a:p>
            <a:pPr fontAlgn="base">
              <a:spcBef>
                <a:spcPct val="0"/>
              </a:spcBef>
              <a:spcAft>
                <a:spcPct val="0"/>
              </a:spcAft>
              <a:defRPr/>
            </a:pPr>
            <a:r>
              <a:rPr lang="en-GB" sz="1400" b="1" dirty="0">
                <a:solidFill>
                  <a:srgbClr val="FFFFFF"/>
                </a:solidFill>
                <a:ea typeface="Arial Unicode MS" pitchFamily="34" charset="-128"/>
              </a:rPr>
              <a:t>http://mycareerhub.bournemouth.ac.uk</a:t>
            </a:r>
          </a:p>
        </p:txBody>
      </p:sp>
      <p:sp>
        <p:nvSpPr>
          <p:cNvPr id="8" name="TextBox 7"/>
          <p:cNvSpPr txBox="1"/>
          <p:nvPr/>
        </p:nvSpPr>
        <p:spPr>
          <a:xfrm>
            <a:off x="-80221" y="5765282"/>
            <a:ext cx="9234904" cy="1261884"/>
          </a:xfrm>
          <a:prstGeom prst="rect">
            <a:avLst/>
          </a:prstGeom>
          <a:solidFill>
            <a:schemeClr val="accent5">
              <a:lumMod val="20000"/>
              <a:lumOff val="80000"/>
              <a:alpha val="83000"/>
            </a:schemeClr>
          </a:solidFill>
        </p:spPr>
        <p:txBody>
          <a:bodyPr wrap="square">
            <a:spAutoFit/>
          </a:bodyPr>
          <a:lstStyle/>
          <a:p>
            <a:pPr algn="ctr" fontAlgn="base">
              <a:spcBef>
                <a:spcPct val="0"/>
              </a:spcBef>
              <a:spcAft>
                <a:spcPct val="0"/>
              </a:spcAft>
              <a:defRPr/>
            </a:pPr>
            <a:r>
              <a:rPr lang="en-GB" dirty="0">
                <a:solidFill>
                  <a:srgbClr val="000000"/>
                </a:solidFill>
                <a:latin typeface="Trebuchet MS" pitchFamily="34" charset="0"/>
                <a:ea typeface="Arial Unicode MS" pitchFamily="34" charset="-128"/>
              </a:rPr>
              <a:t> </a:t>
            </a:r>
            <a:r>
              <a:rPr lang="en-GB" sz="2000" dirty="0">
                <a:solidFill>
                  <a:srgbClr val="000000"/>
                </a:solidFill>
                <a:latin typeface="Wingdings"/>
                <a:ea typeface="Calibri"/>
                <a:cs typeface="Calibri"/>
              </a:rPr>
              <a:t>( </a:t>
            </a:r>
            <a:r>
              <a:rPr lang="en-GB" sz="2000" dirty="0" smtClean="0">
                <a:solidFill>
                  <a:srgbClr val="000000"/>
                </a:solidFill>
                <a:latin typeface="Wingdings"/>
                <a:ea typeface="Calibri"/>
                <a:cs typeface="Calibri"/>
              </a:rPr>
              <a:t>	</a:t>
            </a:r>
            <a:r>
              <a:rPr lang="en-GB" sz="2800" dirty="0" smtClean="0">
                <a:solidFill>
                  <a:srgbClr val="000000"/>
                </a:solidFill>
                <a:latin typeface="Calibri" pitchFamily="34" charset="0"/>
                <a:ea typeface="Arial Unicode MS" pitchFamily="34" charset="-128"/>
                <a:cs typeface="Calibri" pitchFamily="34" charset="0"/>
              </a:rPr>
              <a:t>01202 961663</a:t>
            </a:r>
          </a:p>
          <a:p>
            <a:pPr algn="ctr" fontAlgn="base">
              <a:spcBef>
                <a:spcPct val="0"/>
              </a:spcBef>
              <a:spcAft>
                <a:spcPct val="0"/>
              </a:spcAft>
              <a:defRPr/>
            </a:pPr>
            <a:r>
              <a:rPr lang="en-GB" sz="2800" dirty="0">
                <a:latin typeface="Calibri" pitchFamily="34" charset="0"/>
                <a:cs typeface="Calibri" pitchFamily="34" charset="0"/>
              </a:rPr>
              <a:t>Open </a:t>
            </a:r>
            <a:r>
              <a:rPr lang="en-GB" sz="2800" dirty="0" smtClean="0">
                <a:latin typeface="Calibri" pitchFamily="34" charset="0"/>
                <a:cs typeface="Calibri" pitchFamily="34" charset="0"/>
              </a:rPr>
              <a:t>8.45am </a:t>
            </a:r>
            <a:r>
              <a:rPr lang="en-GB" sz="2800" dirty="0">
                <a:latin typeface="Calibri" pitchFamily="34" charset="0"/>
                <a:cs typeface="Calibri" pitchFamily="34" charset="0"/>
              </a:rPr>
              <a:t>– 4:30pm  Monday to Friday </a:t>
            </a:r>
            <a:endParaRPr lang="en-GB" sz="2800" dirty="0" smtClean="0">
              <a:solidFill>
                <a:srgbClr val="000000"/>
              </a:solidFill>
              <a:latin typeface="Calibri" pitchFamily="34" charset="0"/>
              <a:ea typeface="Arial Unicode MS" pitchFamily="34" charset="-128"/>
              <a:cs typeface="Calibri" pitchFamily="34" charset="0"/>
            </a:endParaRPr>
          </a:p>
          <a:p>
            <a:pPr algn="ctr" fontAlgn="base">
              <a:spcBef>
                <a:spcPct val="0"/>
              </a:spcBef>
              <a:spcAft>
                <a:spcPct val="0"/>
              </a:spcAft>
              <a:defRPr/>
            </a:pPr>
            <a:r>
              <a:rPr lang="en-GB" sz="2000" dirty="0" smtClean="0">
                <a:solidFill>
                  <a:srgbClr val="000000"/>
                </a:solidFill>
                <a:latin typeface="Trebuchet MS" pitchFamily="34" charset="0"/>
                <a:ea typeface="Arial Unicode MS" pitchFamily="34" charset="-128"/>
              </a:rPr>
              <a:t> </a:t>
            </a:r>
            <a:endParaRPr lang="en-GB" sz="2000" dirty="0">
              <a:solidFill>
                <a:srgbClr val="000000"/>
              </a:solidFill>
              <a:ea typeface="Arial Unicode MS" pitchFamily="34" charset="-128"/>
            </a:endParaRPr>
          </a:p>
        </p:txBody>
      </p:sp>
      <p:sp>
        <p:nvSpPr>
          <p:cNvPr id="9" name="TextBox 8"/>
          <p:cNvSpPr txBox="1"/>
          <p:nvPr/>
        </p:nvSpPr>
        <p:spPr>
          <a:xfrm>
            <a:off x="-80220" y="5242062"/>
            <a:ext cx="9234904" cy="523220"/>
          </a:xfrm>
          <a:prstGeom prst="rect">
            <a:avLst/>
          </a:prstGeom>
          <a:solidFill>
            <a:schemeClr val="accent5">
              <a:lumMod val="20000"/>
              <a:lumOff val="80000"/>
              <a:alpha val="83000"/>
            </a:schemeClr>
          </a:solidFill>
        </p:spPr>
        <p:txBody>
          <a:bodyPr wrap="square">
            <a:spAutoFit/>
          </a:bodyPr>
          <a:lstStyle/>
          <a:p>
            <a:pPr algn="ctr" fontAlgn="base">
              <a:spcBef>
                <a:spcPct val="0"/>
              </a:spcBef>
              <a:spcAft>
                <a:spcPct val="0"/>
              </a:spcAft>
              <a:defRPr/>
            </a:pPr>
            <a:r>
              <a:rPr lang="en-GB" sz="2800" b="1" dirty="0" smtClean="0">
                <a:solidFill>
                  <a:srgbClr val="000000"/>
                </a:solidFill>
                <a:latin typeface="Wingdings"/>
                <a:ea typeface="Calibri"/>
                <a:cs typeface="Calibri"/>
              </a:rPr>
              <a:t>:</a:t>
            </a:r>
            <a:r>
              <a:rPr lang="en-GB" sz="2800" dirty="0" smtClean="0">
                <a:solidFill>
                  <a:srgbClr val="000000"/>
                </a:solidFill>
                <a:latin typeface="Wingdings"/>
                <a:ea typeface="Calibri"/>
                <a:cs typeface="Calibri"/>
              </a:rPr>
              <a:t> 	</a:t>
            </a:r>
            <a:r>
              <a:rPr lang="en-GB" sz="2800" dirty="0" smtClean="0">
                <a:solidFill>
                  <a:srgbClr val="000000"/>
                </a:solidFill>
                <a:latin typeface="Calibri" pitchFamily="34" charset="0"/>
                <a:ea typeface="Arial Unicode MS" pitchFamily="34" charset="-128"/>
                <a:cs typeface="Calibri" pitchFamily="34" charset="0"/>
                <a:hlinkClick r:id="rId4"/>
              </a:rPr>
              <a:t>http</a:t>
            </a:r>
            <a:r>
              <a:rPr lang="en-GB" sz="2800" dirty="0">
                <a:solidFill>
                  <a:srgbClr val="000000"/>
                </a:solidFill>
                <a:latin typeface="Calibri" pitchFamily="34" charset="0"/>
                <a:ea typeface="Arial Unicode MS" pitchFamily="34" charset="-128"/>
                <a:cs typeface="Calibri" pitchFamily="34" charset="0"/>
                <a:hlinkClick r:id="rId4"/>
              </a:rPr>
              <a:t>://mycareerhub.bournemouth.ac.uk</a:t>
            </a:r>
            <a:r>
              <a:rPr lang="en-GB" sz="2800" dirty="0">
                <a:solidFill>
                  <a:srgbClr val="000000"/>
                </a:solidFill>
                <a:latin typeface="Calibri" pitchFamily="34" charset="0"/>
                <a:ea typeface="Arial Unicode MS" pitchFamily="34" charset="-128"/>
                <a:cs typeface="Calibri" pitchFamily="34" charset="0"/>
              </a:rPr>
              <a:t> </a:t>
            </a:r>
          </a:p>
        </p:txBody>
      </p:sp>
      <p:sp>
        <p:nvSpPr>
          <p:cNvPr id="10" name="TextBox 9"/>
          <p:cNvSpPr txBox="1"/>
          <p:nvPr/>
        </p:nvSpPr>
        <p:spPr>
          <a:xfrm>
            <a:off x="-80221" y="4669790"/>
            <a:ext cx="9234904" cy="584775"/>
          </a:xfrm>
          <a:prstGeom prst="rect">
            <a:avLst/>
          </a:prstGeom>
          <a:solidFill>
            <a:schemeClr val="accent5">
              <a:lumMod val="20000"/>
              <a:lumOff val="80000"/>
            </a:schemeClr>
          </a:solidFill>
        </p:spPr>
        <p:txBody>
          <a:bodyPr wrap="square">
            <a:spAutoFit/>
          </a:bodyPr>
          <a:lstStyle/>
          <a:p>
            <a:pPr algn="ctr" fontAlgn="base">
              <a:spcBef>
                <a:spcPct val="0"/>
              </a:spcBef>
              <a:spcAft>
                <a:spcPct val="0"/>
              </a:spcAft>
              <a:defRPr/>
            </a:pPr>
            <a:r>
              <a:rPr lang="en-GB" dirty="0">
                <a:solidFill>
                  <a:srgbClr val="000000"/>
                </a:solidFill>
                <a:ea typeface="Arial Unicode MS" pitchFamily="34" charset="-128"/>
              </a:rPr>
              <a:t>          </a:t>
            </a:r>
            <a:r>
              <a:rPr lang="en-GB" dirty="0" smtClean="0">
                <a:solidFill>
                  <a:srgbClr val="000000"/>
                </a:solidFill>
                <a:ea typeface="Arial Unicode MS" pitchFamily="34" charset="-128"/>
              </a:rPr>
              <a:t> 	</a:t>
            </a:r>
            <a:r>
              <a:rPr lang="en-GB" sz="3200" dirty="0" smtClean="0">
                <a:solidFill>
                  <a:srgbClr val="000000"/>
                </a:solidFill>
                <a:latin typeface="Calibri" pitchFamily="34" charset="0"/>
                <a:ea typeface="Arial Unicode MS" pitchFamily="34" charset="-128"/>
                <a:cs typeface="Calibri" pitchFamily="34" charset="0"/>
                <a:hlinkClick r:id="rId5"/>
              </a:rPr>
              <a:t>https</a:t>
            </a:r>
            <a:r>
              <a:rPr lang="en-GB" sz="3200" dirty="0">
                <a:solidFill>
                  <a:srgbClr val="000000"/>
                </a:solidFill>
                <a:latin typeface="Calibri" pitchFamily="34" charset="0"/>
                <a:ea typeface="Arial Unicode MS" pitchFamily="34" charset="-128"/>
                <a:cs typeface="Calibri" pitchFamily="34" charset="0"/>
                <a:hlinkClick r:id="rId5"/>
              </a:rPr>
              <a:t>://</a:t>
            </a:r>
            <a:r>
              <a:rPr lang="en-GB" sz="2800" dirty="0">
                <a:solidFill>
                  <a:srgbClr val="000000"/>
                </a:solidFill>
                <a:latin typeface="Calibri" pitchFamily="34" charset="0"/>
                <a:ea typeface="Arial Unicode MS" pitchFamily="34" charset="-128"/>
                <a:cs typeface="Calibri" pitchFamily="34" charset="0"/>
                <a:hlinkClick r:id="rId5"/>
              </a:rPr>
              <a:t>twitter.com/BUcareersweb</a:t>
            </a:r>
            <a:r>
              <a:rPr lang="en-GB" sz="3200" dirty="0">
                <a:solidFill>
                  <a:srgbClr val="000000"/>
                </a:solidFill>
                <a:latin typeface="Calibri" pitchFamily="34" charset="0"/>
                <a:ea typeface="Arial Unicode MS" pitchFamily="34" charset="-128"/>
                <a:cs typeface="Calibri" pitchFamily="34" charset="0"/>
              </a:rPr>
              <a:t> </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8194" y="4805014"/>
            <a:ext cx="3143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5" y="0"/>
            <a:ext cx="172364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277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0-#ppt_w/2"/>
                                          </p:val>
                                        </p:tav>
                                        <p:tav tm="100000">
                                          <p:val>
                                            <p:strVal val="#ppt_x"/>
                                          </p:val>
                                        </p:tav>
                                      </p:tavLst>
                                    </p:anim>
                                    <p:anim calcmode="lin" valueType="num">
                                      <p:cBhvr additive="base">
                                        <p:cTn id="18" dur="500" fill="hold"/>
                                        <p:tgtEl>
                                          <p:spTgt spid="1027"/>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9715500"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21279" y="0"/>
            <a:ext cx="5943600" cy="769441"/>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Where - C&amp;E Homepage</a:t>
            </a:r>
            <a:endParaRPr lang="en-GB"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0846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990600"/>
            <a:ext cx="177546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3600" y="-78433"/>
            <a:ext cx="5867400" cy="461665"/>
          </a:xfrm>
          <a:prstGeom prst="rect">
            <a:avLst/>
          </a:prstGeom>
          <a:noFill/>
        </p:spPr>
        <p:txBody>
          <a:bodyPr wrap="square" rtlCol="0">
            <a:spAutoFit/>
          </a:bodyPr>
          <a:lstStyle/>
          <a:p>
            <a:pPr algn="ctr"/>
            <a:r>
              <a:rPr lang="en-GB" sz="2400" b="1" u="sng" dirty="0">
                <a:solidFill>
                  <a:schemeClr val="bg1"/>
                </a:solidFill>
                <a:hlinkClick r:id="rId3"/>
              </a:rPr>
              <a:t>www.bournemouth.ac.uk/mycareerhub</a:t>
            </a:r>
            <a:endParaRPr lang="en-GB" sz="2400" b="1" dirty="0">
              <a:solidFill>
                <a:schemeClr val="bg1"/>
              </a:solidFill>
            </a:endParaRPr>
          </a:p>
        </p:txBody>
      </p:sp>
      <p:sp>
        <p:nvSpPr>
          <p:cNvPr id="3" name="TextBox 2"/>
          <p:cNvSpPr txBox="1"/>
          <p:nvPr/>
        </p:nvSpPr>
        <p:spPr>
          <a:xfrm>
            <a:off x="2514600" y="228600"/>
            <a:ext cx="6629400" cy="707886"/>
          </a:xfrm>
          <a:prstGeom prst="rect">
            <a:avLst/>
          </a:prstGeom>
          <a:noFill/>
        </p:spPr>
        <p:txBody>
          <a:bodyPr wrap="square" rtlCol="0">
            <a:spAutoFit/>
          </a:bodyPr>
          <a:lstStyle/>
          <a:p>
            <a:pPr algn="ctr"/>
            <a:r>
              <a:rPr lang="en-GB" sz="4000" b="1" dirty="0" smtClean="0">
                <a:effectLst>
                  <a:outerShdw blurRad="38100" dist="38100" dir="2700000" algn="tl">
                    <a:srgbClr val="000000">
                      <a:alpha val="43137"/>
                    </a:srgbClr>
                  </a:outerShdw>
                </a:effectLst>
              </a:rPr>
              <a:t>Where - Work with Employers</a:t>
            </a:r>
            <a:endParaRPr lang="en-GB"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50856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19250" y="1658206"/>
            <a:ext cx="7550224" cy="5760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GB" b="1" dirty="0" smtClean="0">
                <a:effectLst>
                  <a:outerShdw blurRad="38100" dist="38100" dir="2700000" algn="tl">
                    <a:srgbClr val="000000">
                      <a:alpha val="43137"/>
                    </a:srgbClr>
                  </a:outerShdw>
                </a:effectLst>
              </a:rPr>
              <a:t>What you need to know:</a:t>
            </a:r>
            <a:endParaRPr lang="en-GB" b="1" dirty="0">
              <a:effectLst>
                <a:outerShdw blurRad="38100" dist="38100" dir="2700000" algn="tl">
                  <a:srgbClr val="000000">
                    <a:alpha val="43137"/>
                  </a:srgbClr>
                </a:outerShdw>
              </a:effectLst>
            </a:endParaRPr>
          </a:p>
        </p:txBody>
      </p:sp>
      <p:sp>
        <p:nvSpPr>
          <p:cNvPr id="5" name="TextBox 4"/>
          <p:cNvSpPr txBox="1"/>
          <p:nvPr/>
        </p:nvSpPr>
        <p:spPr>
          <a:xfrm>
            <a:off x="921954" y="1686580"/>
            <a:ext cx="7344816" cy="523220"/>
          </a:xfrm>
          <a:prstGeom prst="rect">
            <a:avLst/>
          </a:prstGeom>
          <a:noFill/>
        </p:spPr>
        <p:txBody>
          <a:bodyPr wrap="square" rtlCol="0">
            <a:spAutoFit/>
          </a:bodyPr>
          <a:lstStyle/>
          <a:p>
            <a:pPr algn="ctr"/>
            <a:r>
              <a:rPr lang="en-GB" sz="2800" b="1" dirty="0">
                <a:hlinkClick r:id="rId3"/>
              </a:rPr>
              <a:t>http://</a:t>
            </a:r>
            <a:r>
              <a:rPr lang="en-GB" sz="2800" b="1" dirty="0" smtClean="0">
                <a:hlinkClick r:id="rId3"/>
              </a:rPr>
              <a:t>mycareerhub.bournemouth.ac.uk</a:t>
            </a:r>
            <a:endParaRPr lang="en-GB" sz="2800" b="1" dirty="0" smtClean="0"/>
          </a:p>
        </p:txBody>
      </p:sp>
      <p:sp>
        <p:nvSpPr>
          <p:cNvPr id="6" name="TextBox 5"/>
          <p:cNvSpPr txBox="1"/>
          <p:nvPr/>
        </p:nvSpPr>
        <p:spPr>
          <a:xfrm>
            <a:off x="609600" y="6019800"/>
            <a:ext cx="8229600" cy="830997"/>
          </a:xfrm>
          <a:prstGeom prst="rect">
            <a:avLst/>
          </a:prstGeom>
          <a:noFill/>
        </p:spPr>
        <p:txBody>
          <a:bodyPr wrap="square" rtlCol="0">
            <a:spAutoFit/>
          </a:bodyPr>
          <a:lstStyle/>
          <a:p>
            <a:pPr algn="ctr"/>
            <a:r>
              <a:rPr lang="en-GB" sz="2400" b="1" dirty="0" smtClean="0"/>
              <a:t>Use your usual BU </a:t>
            </a:r>
            <a:r>
              <a:rPr lang="en-GB" sz="2400" b="1" dirty="0" smtClean="0"/>
              <a:t>student </a:t>
            </a:r>
            <a:r>
              <a:rPr lang="en-GB" sz="2400" b="1" dirty="0" smtClean="0"/>
              <a:t>login details to register and use the site</a:t>
            </a:r>
            <a:endParaRPr lang="en-GB" sz="2400" b="1" dirty="0"/>
          </a:p>
        </p:txBody>
      </p:sp>
      <p:pic>
        <p:nvPicPr>
          <p:cNvPr id="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5" y="0"/>
            <a:ext cx="172364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creen Shot 2015-10-21 at 23.48.3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2286000"/>
            <a:ext cx="5943600" cy="3733800"/>
          </a:xfrm>
          <a:prstGeom prst="rect">
            <a:avLst/>
          </a:prstGeom>
        </p:spPr>
      </p:pic>
      <p:sp>
        <p:nvSpPr>
          <p:cNvPr id="11" name="Oval 10"/>
          <p:cNvSpPr/>
          <p:nvPr/>
        </p:nvSpPr>
        <p:spPr>
          <a:xfrm>
            <a:off x="3429000" y="38862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3116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21" r="18226"/>
          <a:stretch/>
        </p:blipFill>
        <p:spPr bwMode="auto">
          <a:xfrm>
            <a:off x="0" y="-457200"/>
            <a:ext cx="9138781" cy="75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95400" y="381000"/>
            <a:ext cx="5715000" cy="769441"/>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How it works</a:t>
            </a:r>
            <a:endParaRPr lang="en-GB"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15483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37" t="5714" r="19676"/>
          <a:stretch/>
        </p:blipFill>
        <p:spPr bwMode="auto">
          <a:xfrm>
            <a:off x="13570" y="17745"/>
            <a:ext cx="9130430" cy="783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533400"/>
            <a:ext cx="5410200" cy="769441"/>
          </a:xfrm>
          <a:prstGeom prst="rect">
            <a:avLst/>
          </a:prstGeom>
          <a:noFill/>
        </p:spPr>
        <p:txBody>
          <a:bodyPr wrap="square" rtlCol="0">
            <a:spAutoFit/>
          </a:bodyPr>
          <a:lstStyle/>
          <a:p>
            <a:r>
              <a:rPr lang="en-GB" sz="4400" b="1" dirty="0">
                <a:effectLst>
                  <a:outerShdw blurRad="38100" dist="38100" dir="2700000" algn="tl">
                    <a:srgbClr val="000000">
                      <a:alpha val="43137"/>
                    </a:srgbClr>
                  </a:outerShdw>
                </a:effectLst>
              </a:rPr>
              <a:t>Careers Appointments</a:t>
            </a:r>
            <a:endParaRPr lang="en-GB" sz="4400" dirty="0"/>
          </a:p>
        </p:txBody>
      </p:sp>
      <p:sp>
        <p:nvSpPr>
          <p:cNvPr id="5" name="Oval 4"/>
          <p:cNvSpPr/>
          <p:nvPr/>
        </p:nvSpPr>
        <p:spPr>
          <a:xfrm>
            <a:off x="1066800" y="1371600"/>
            <a:ext cx="1219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06" y="2871788"/>
            <a:ext cx="1243013"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3367502" y="2895600"/>
            <a:ext cx="1219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6438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614</Words>
  <Application>Microsoft Macintosh PowerPoint</Application>
  <PresentationFormat>On-screen Show (4:3)</PresentationFormat>
  <Paragraphs>108</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vt:lpstr>
      <vt:lpstr>What do we do?</vt:lpstr>
      <vt:lpstr> Some examples of careers help</vt:lpstr>
      <vt:lpstr>PowerPoint Presentation</vt:lpstr>
      <vt:lpstr>PowerPoint Presentation</vt:lpstr>
      <vt:lpstr>PowerPoint Presentation</vt:lpstr>
      <vt:lpstr>What you need to know:</vt:lpstr>
      <vt:lpstr>PowerPoint Presentation</vt:lpstr>
      <vt:lpstr>PowerPoint Presentation</vt:lpstr>
      <vt:lpstr>Careers Appointments</vt:lpstr>
      <vt:lpstr>PowerPoint Presentation</vt:lpstr>
      <vt:lpstr>PowerPoint Presentation</vt:lpstr>
      <vt:lpstr>What we offer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Pimblett</dc:creator>
  <cp:lastModifiedBy>Carly Lamont</cp:lastModifiedBy>
  <cp:revision>86</cp:revision>
  <dcterms:created xsi:type="dcterms:W3CDTF">2006-08-16T00:00:00Z</dcterms:created>
  <dcterms:modified xsi:type="dcterms:W3CDTF">2015-10-21T23:00:40Z</dcterms:modified>
</cp:coreProperties>
</file>