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6" r:id="rId1"/>
  </p:sldMasterIdLst>
  <p:sldIdLst>
    <p:sldId id="256" r:id="rId2"/>
    <p:sldId id="288" r:id="rId3"/>
    <p:sldId id="283" r:id="rId4"/>
    <p:sldId id="284" r:id="rId5"/>
    <p:sldId id="287" r:id="rId6"/>
    <p:sldId id="286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565B49-BF86-4344-8DFF-1B3DDDAEEADE}">
          <p14:sldIdLst>
            <p14:sldId id="256"/>
            <p14:sldId id="288"/>
            <p14:sldId id="283"/>
            <p14:sldId id="284"/>
            <p14:sldId id="287"/>
            <p14:sldId id="286"/>
            <p14:sldId id="282"/>
          </p14:sldIdLst>
        </p14:section>
        <p14:section name="Untitled Section" id="{E50B490D-A277-3A40-8DE5-0E4E422BDE9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0" autoAdjust="0"/>
  </p:normalViewPr>
  <p:slideViewPr>
    <p:cSldViewPr snapToGrid="0" snapToObjects="1">
      <p:cViewPr>
        <p:scale>
          <a:sx n="100" d="100"/>
          <a:sy n="100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72CAA-B3C6-564B-A85A-3B091FDE1DA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5924B18-BF1D-3E4A-8D4F-1E06BC8DB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a@digrep.bg" TargetMode="External"/><Relationship Id="rId3" Type="http://schemas.openxmlformats.org/officeDocument/2006/relationships/hyperlink" Target="http://www.digrep.b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599"/>
            <a:ext cx="7772400" cy="37422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Observatory </a:t>
            </a:r>
            <a:r>
              <a:rPr lang="en-US" sz="2800" b="1" dirty="0"/>
              <a:t>on Digital Single Market Directive Exceptions and </a:t>
            </a:r>
            <a:r>
              <a:rPr lang="en-US" sz="2800" b="1" dirty="0" smtClean="0"/>
              <a:t>Limitations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BULGARIA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6534" y="5029200"/>
            <a:ext cx="5537200" cy="952500"/>
          </a:xfrm>
        </p:spPr>
        <p:txBody>
          <a:bodyPr>
            <a:normAutofit fontScale="55000" lnSpcReduction="20000"/>
          </a:bodyPr>
          <a:lstStyle/>
          <a:p>
            <a:endParaRPr lang="bg-BG" sz="2400" dirty="0" smtClean="0"/>
          </a:p>
          <a:p>
            <a:endParaRPr lang="bg-BG" sz="2400" dirty="0" smtClean="0"/>
          </a:p>
          <a:p>
            <a:r>
              <a:rPr lang="en-US" sz="3600" dirty="0" smtClean="0"/>
              <a:t>ANA LAZAROVA </a:t>
            </a:r>
            <a:r>
              <a:rPr lang="en-US" sz="3600" dirty="0" smtClean="0"/>
              <a:t>|</a:t>
            </a:r>
            <a:r>
              <a:rPr lang="bg-BG" sz="3600" dirty="0" smtClean="0"/>
              <a:t> </a:t>
            </a:r>
            <a:r>
              <a:rPr lang="en-US" sz="3600" dirty="0" smtClean="0"/>
              <a:t>DIGITAL REPUBLIC</a:t>
            </a:r>
            <a:endParaRPr lang="bg-BG" sz="3600" dirty="0" smtClean="0"/>
          </a:p>
          <a:p>
            <a:endParaRPr lang="bg-BG" sz="36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63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IMPLEMENTATION PROCESS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Ministry of Culture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Written Consultation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Opinions until July 2020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Published on the Ministry website in the end of November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970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Setting the scene - TDM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2"/>
            <a:r>
              <a:rPr lang="en-US" sz="2000" dirty="0" smtClean="0"/>
              <a:t>No existing TDM </a:t>
            </a:r>
            <a:r>
              <a:rPr lang="en-US" sz="2000" dirty="0"/>
              <a:t>exception in Bulgarian </a:t>
            </a:r>
            <a:r>
              <a:rPr lang="en-US" sz="2000" dirty="0" smtClean="0"/>
              <a:t>law</a:t>
            </a:r>
          </a:p>
          <a:p>
            <a:pPr marL="228600" lvl="2" indent="0">
              <a:buNone/>
            </a:pPr>
            <a:endParaRPr lang="en-US" sz="2000" dirty="0"/>
          </a:p>
          <a:p>
            <a:pPr lvl="2"/>
            <a:r>
              <a:rPr lang="en-US" sz="2000" dirty="0" smtClean="0"/>
              <a:t>Art. 3 – TPM, trusted body for the purpose of storing copies etc.</a:t>
            </a:r>
          </a:p>
          <a:p>
            <a:pPr marL="0" lvl="1" indent="0">
              <a:buNone/>
            </a:pPr>
            <a:endParaRPr lang="en-US" sz="2000" dirty="0"/>
          </a:p>
          <a:p>
            <a:pPr lvl="2"/>
            <a:r>
              <a:rPr lang="en-US" sz="2000" dirty="0" smtClean="0"/>
              <a:t>Art.4 – Opt-</a:t>
            </a:r>
            <a:r>
              <a:rPr lang="en-US" sz="2000" dirty="0"/>
              <a:t>o</a:t>
            </a:r>
            <a:r>
              <a:rPr lang="en-US" sz="2000" dirty="0" smtClean="0"/>
              <a:t>ut option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49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/>
              <a:t>Setting the scene – illustration for teaching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99540"/>
              </p:ext>
            </p:extLst>
          </p:nvPr>
        </p:nvGraphicFramePr>
        <p:xfrm>
          <a:off x="822961" y="1066799"/>
          <a:ext cx="7520940" cy="538480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06980"/>
                <a:gridCol w="2506980"/>
                <a:gridCol w="2506980"/>
              </a:tblGrid>
              <a:tr h="8744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Bulgarian Copyright Act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Existing Educational Exception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CDSM Directive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Art.5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29515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Beneficiaries</a:t>
                      </a:r>
                    </a:p>
                    <a:p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Everyone – no restrictions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Educational establishments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130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effectLst/>
                        </a:rPr>
                        <a:t>Subject</a:t>
                      </a:r>
                      <a:r>
                        <a:rPr lang="bg-BG" sz="1400" b="1" dirty="0" smtClean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Matter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Parts </a:t>
                      </a:r>
                      <a:r>
                        <a:rPr lang="en-US" sz="1400" dirty="0">
                          <a:effectLst/>
                        </a:rPr>
                        <a:t>of </a:t>
                      </a:r>
                      <a:r>
                        <a:rPr lang="en-US" sz="1400" b="1" dirty="0">
                          <a:effectLst/>
                        </a:rPr>
                        <a:t>published</a:t>
                      </a:r>
                      <a:r>
                        <a:rPr lang="en-US" sz="1400" dirty="0">
                          <a:effectLst/>
                        </a:rPr>
                        <a:t> works or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  <a:highlight>
                            <a:srgbClr val="00FF00"/>
                          </a:highlight>
                        </a:rPr>
                        <a:t>small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number of </a:t>
                      </a:r>
                      <a:r>
                        <a:rPr lang="en-US" sz="1400" dirty="0">
                          <a:effectLst/>
                        </a:rPr>
                        <a:t>works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exception does not apply to the related rights of </a:t>
                      </a:r>
                      <a:r>
                        <a:rPr lang="en-US" sz="1400" b="1" dirty="0" smtClean="0">
                          <a:effectLst/>
                        </a:rPr>
                        <a:t>performers</a:t>
                      </a:r>
                      <a:r>
                        <a:rPr lang="en-US" sz="1400" dirty="0" smtClean="0">
                          <a:effectLst/>
                        </a:rPr>
                        <a:t>!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Works, database</a:t>
                      </a:r>
                      <a:r>
                        <a:rPr lang="en-US" sz="1400" baseline="0" dirty="0" smtClean="0">
                          <a:effectLst/>
                        </a:rPr>
                        <a:t> and other subject matter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Types of Usage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All types of </a:t>
                      </a:r>
                      <a:r>
                        <a:rPr lang="en-US" sz="1400" dirty="0" smtClean="0">
                          <a:effectLst/>
                        </a:rPr>
                        <a:t>u</a:t>
                      </a:r>
                      <a:r>
                        <a:rPr lang="bg-BG" sz="1400" dirty="0" smtClean="0">
                          <a:effectLst/>
                        </a:rPr>
                        <a:t>sage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incl. adaptation</a:t>
                      </a:r>
                      <a:endParaRPr lang="en-US" sz="14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I</a:t>
                      </a:r>
                      <a:r>
                        <a:rPr lang="bg-BG" sz="1400" dirty="0" smtClean="0">
                          <a:effectLst/>
                        </a:rPr>
                        <a:t>ncl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bg-BG" sz="1400" dirty="0" smtClean="0">
                          <a:effectLst/>
                        </a:rPr>
                        <a:t> </a:t>
                      </a:r>
                      <a:r>
                        <a:rPr lang="bg-BG" sz="1400" dirty="0">
                          <a:effectLst/>
                        </a:rPr>
                        <a:t>digital </a:t>
                      </a:r>
                      <a:r>
                        <a:rPr lang="bg-BG" sz="1400" dirty="0" smtClean="0">
                          <a:effectLst/>
                        </a:rPr>
                        <a:t>use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Digital use only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Special Purpose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for </a:t>
                      </a:r>
                      <a:r>
                        <a:rPr lang="en-US" sz="1400" dirty="0">
                          <a:effectLst/>
                        </a:rPr>
                        <a:t>scientific and educational </a:t>
                      </a:r>
                      <a:r>
                        <a:rPr lang="en-US" sz="1400" dirty="0" smtClean="0">
                          <a:effectLst/>
                        </a:rPr>
                        <a:t>purposes only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for the sole purpose of illustration for teaching</a:t>
                      </a: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Indicating </a:t>
                      </a:r>
                      <a:r>
                        <a:rPr lang="en-US" sz="1400" b="1" dirty="0">
                          <a:effectLst/>
                        </a:rPr>
                        <a:t>the source and the name of the author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Yes, </a:t>
                      </a:r>
                      <a:r>
                        <a:rPr lang="en-US" sz="1400">
                          <a:effectLst/>
                        </a:rPr>
                        <a:t>unless impossible</a:t>
                      </a:r>
                      <a:endParaRPr lang="en-US" sz="1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Yes, </a:t>
                      </a:r>
                      <a:r>
                        <a:rPr lang="en-US" sz="1400" dirty="0">
                          <a:effectLst/>
                        </a:rPr>
                        <a:t>unless impossible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Compensation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No compensation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Optional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Setting the scene – preservation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992785"/>
              </p:ext>
            </p:extLst>
          </p:nvPr>
        </p:nvGraphicFramePr>
        <p:xfrm>
          <a:off x="822961" y="1295400"/>
          <a:ext cx="7520940" cy="488949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506980"/>
                <a:gridCol w="2506980"/>
                <a:gridCol w="2506980"/>
              </a:tblGrid>
              <a:tr h="10555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Bulgarian Copyright Act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Existing </a:t>
                      </a:r>
                      <a:r>
                        <a:rPr lang="en-US" sz="1600" kern="1200" dirty="0" smtClean="0">
                          <a:effectLst/>
                        </a:rPr>
                        <a:t>Reproduction</a:t>
                      </a:r>
                    </a:p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Exception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CDSM Directive</a:t>
                      </a:r>
                      <a:endParaRPr lang="en-US" sz="1600" kern="1200" dirty="0" smtClean="0">
                        <a:effectLst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effectLst/>
                        </a:rPr>
                        <a:t>Art.</a:t>
                      </a:r>
                      <a:r>
                        <a:rPr lang="en-US" sz="1600" kern="1200" dirty="0" smtClean="0">
                          <a:effectLst/>
                        </a:rPr>
                        <a:t>6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211982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Beneficiaries</a:t>
                      </a:r>
                    </a:p>
                    <a:p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libraries, educational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other learning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establishments, museums and archives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Cultural heritage institutions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1111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effectLst/>
                        </a:rPr>
                        <a:t>Subject</a:t>
                      </a:r>
                      <a:r>
                        <a:rPr lang="bg-BG" sz="1400" b="1" dirty="0" smtClean="0">
                          <a:effectLst/>
                        </a:rPr>
                        <a:t> </a:t>
                      </a:r>
                      <a:r>
                        <a:rPr lang="bg-BG" sz="1400" b="1" dirty="0">
                          <a:effectLst/>
                        </a:rPr>
                        <a:t>Matter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Published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works </a:t>
                      </a:r>
                      <a:r>
                        <a:rPr lang="en-US" sz="1400" dirty="0" smtClean="0">
                          <a:effectLst/>
                        </a:rPr>
                        <a:t>only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The </a:t>
                      </a:r>
                      <a:r>
                        <a:rPr lang="en-US" sz="1400" dirty="0">
                          <a:effectLst/>
                        </a:rPr>
                        <a:t>exception does not apply to </a:t>
                      </a:r>
                      <a:r>
                        <a:rPr lang="en-US" sz="1400" dirty="0" smtClean="0">
                          <a:effectLst/>
                        </a:rPr>
                        <a:t>any related rights!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or other subject matter that are permanently in their collections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Types of Usage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Reproduction</a:t>
                      </a:r>
                      <a:endParaRPr lang="en-US" sz="14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I</a:t>
                      </a:r>
                      <a:r>
                        <a:rPr lang="bg-BG" sz="1400" dirty="0" smtClean="0">
                          <a:effectLst/>
                        </a:rPr>
                        <a:t>ncl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bg-BG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digital</a:t>
                      </a:r>
                      <a:r>
                        <a:rPr lang="bg-BG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reproduction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copies in any format of medium</a:t>
                      </a:r>
                    </a:p>
                  </a:txBody>
                  <a:tcPr marL="68580" marR="68580" marT="0" marB="0"/>
                </a:tc>
              </a:tr>
              <a:tr h="821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Purpose</a:t>
                      </a:r>
                      <a:endParaRPr lang="en-US" sz="1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educational purposes or with the purpose of preservation of the works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to the extent necessary for such preservation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20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Parody &amp; incidental inclusion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sz="2000" dirty="0" smtClean="0"/>
              <a:t>No existing implementation</a:t>
            </a:r>
          </a:p>
          <a:p>
            <a:pPr marL="237744" lvl="2" indent="0">
              <a:buNone/>
            </a:pPr>
            <a:endParaRPr lang="en-US" sz="2000" dirty="0" smtClean="0"/>
          </a:p>
          <a:p>
            <a:pPr lvl="2">
              <a:buFont typeface="Arial"/>
              <a:buChar char="•"/>
            </a:pPr>
            <a:r>
              <a:rPr lang="en-US" sz="2000" dirty="0" smtClean="0"/>
              <a:t>Supreme Court of Cassation – Constitutional right to Freedom of speech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826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 FOR YOUR ATTENTION</a:t>
            </a:r>
            <a:r>
              <a:rPr lang="bg-BG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Ana </a:t>
            </a:r>
            <a:r>
              <a:rPr lang="en-US" sz="2000" dirty="0" err="1" smtClean="0"/>
              <a:t>Lazarova</a:t>
            </a:r>
            <a:r>
              <a:rPr lang="en-US" sz="2000" dirty="0" smtClean="0"/>
              <a:t>  |</a:t>
            </a:r>
            <a:r>
              <a:rPr lang="bg-BG" sz="2000" dirty="0" smtClean="0"/>
              <a:t> </a:t>
            </a:r>
            <a:r>
              <a:rPr lang="en-US" sz="2000" dirty="0" smtClean="0"/>
              <a:t> Bulgaria  |  Digital Republic Association</a:t>
            </a:r>
            <a:endParaRPr lang="bg-BG" sz="2000" dirty="0" smtClean="0"/>
          </a:p>
          <a:p>
            <a:pPr marL="0" indent="0" algn="ctr">
              <a:buNone/>
            </a:pPr>
            <a:r>
              <a:rPr lang="en-US" sz="2000" dirty="0" smtClean="0">
                <a:hlinkClick r:id="rId2"/>
              </a:rPr>
              <a:t>ana@digrep.bg</a:t>
            </a:r>
            <a:r>
              <a:rPr lang="en-US" sz="2000" dirty="0"/>
              <a:t> </a:t>
            </a:r>
            <a:r>
              <a:rPr lang="en-US" sz="2000" dirty="0" smtClean="0"/>
              <a:t>| </a:t>
            </a:r>
            <a:r>
              <a:rPr lang="en-US" sz="2000" dirty="0" smtClean="0">
                <a:hlinkClick r:id="rId3"/>
              </a:rPr>
              <a:t>www.digrep.bg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CC-BY-SA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5022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6792</TotalTime>
  <Words>295</Words>
  <Application>Microsoft Macintosh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Observatory on Digital Single Market Directive Exceptions and Limitations  BULGARIA  </vt:lpstr>
      <vt:lpstr>IMPLEMENTATION PROCESS </vt:lpstr>
      <vt:lpstr>Setting the scene - TDM</vt:lpstr>
      <vt:lpstr>Setting the scene – illustration for teaching</vt:lpstr>
      <vt:lpstr>Setting the scene – preservation</vt:lpstr>
      <vt:lpstr>Parody &amp; incidental inclusion</vt:lpstr>
      <vt:lpstr>THANK YOU FOR YOUR ATTENTION!</vt:lpstr>
    </vt:vector>
  </TitlesOfParts>
  <Company>LSM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Какво предвижда за културните институции реформата на авторското право в ЕС ?</dc:title>
  <dc:creator>Ana</dc:creator>
  <cp:lastModifiedBy>Ana</cp:lastModifiedBy>
  <cp:revision>77</cp:revision>
  <dcterms:created xsi:type="dcterms:W3CDTF">2018-10-23T13:34:03Z</dcterms:created>
  <dcterms:modified xsi:type="dcterms:W3CDTF">2020-12-02T12:20:19Z</dcterms:modified>
</cp:coreProperties>
</file>